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7" r:id="rId1"/>
  </p:sldMasterIdLst>
  <p:sldIdLst>
    <p:sldId id="256" r:id="rId2"/>
    <p:sldId id="257" r:id="rId3"/>
    <p:sldId id="258" r:id="rId4"/>
    <p:sldId id="259" r:id="rId5"/>
    <p:sldId id="266" r:id="rId6"/>
    <p:sldId id="267" r:id="rId7"/>
    <p:sldId id="268" r:id="rId8"/>
    <p:sldId id="269" r:id="rId9"/>
    <p:sldId id="270" r:id="rId10"/>
    <p:sldId id="271" r:id="rId11"/>
    <p:sldId id="275" r:id="rId12"/>
    <p:sldId id="276" r:id="rId13"/>
    <p:sldId id="282" r:id="rId14"/>
    <p:sldId id="283" r:id="rId15"/>
    <p:sldId id="284" r:id="rId16"/>
    <p:sldId id="285" r:id="rId17"/>
    <p:sldId id="294" r:id="rId18"/>
    <p:sldId id="295" r:id="rId19"/>
    <p:sldId id="296" r:id="rId20"/>
    <p:sldId id="297" r:id="rId21"/>
    <p:sldId id="298" r:id="rId22"/>
    <p:sldId id="300" r:id="rId23"/>
    <p:sldId id="301" r:id="rId24"/>
    <p:sldId id="308" r:id="rId25"/>
    <p:sldId id="309" r:id="rId26"/>
    <p:sldId id="310" r:id="rId27"/>
    <p:sldId id="311" r:id="rId28"/>
    <p:sldId id="317" r:id="rId29"/>
    <p:sldId id="318" r:id="rId30"/>
    <p:sldId id="319" r:id="rId31"/>
    <p:sldId id="320" r:id="rId32"/>
    <p:sldId id="321" r:id="rId33"/>
    <p:sldId id="323" r:id="rId34"/>
    <p:sldId id="324" r:id="rId35"/>
    <p:sldId id="327" r:id="rId36"/>
    <p:sldId id="328" r:id="rId37"/>
    <p:sldId id="329" r:id="rId38"/>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444143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438160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48943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525622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8213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85378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833751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727723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225674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5/24/2019</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891780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574299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5/24/2019</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443124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5/24/2019</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34341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5/24/2019</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730096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609600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5/24/2019</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071166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t>5/24/2019</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1651826798"/>
      </p:ext>
    </p:extLst>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 id="2147483930" r:id="rId13"/>
    <p:sldLayoutId id="2147483931" r:id="rId14"/>
    <p:sldLayoutId id="2147483932" r:id="rId15"/>
    <p:sldLayoutId id="214748393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831596" y="1282649"/>
            <a:ext cx="7490459" cy="3312795"/>
          </a:xfrm>
          <a:prstGeom prst="rect">
            <a:avLst/>
          </a:prstGeom>
        </p:spPr>
        <p:txBody>
          <a:bodyPr vert="horz" wrap="square" lIns="0" tIns="13335" rIns="0" bIns="0" rtlCol="0">
            <a:spAutoFit/>
          </a:bodyPr>
          <a:lstStyle/>
          <a:p>
            <a:pPr marL="2667635" marR="2654300" algn="ctr">
              <a:lnSpc>
                <a:spcPct val="100000"/>
              </a:lnSpc>
              <a:spcBef>
                <a:spcPts val="105"/>
              </a:spcBef>
              <a:tabLst>
                <a:tab pos="3499485" algn="l"/>
              </a:tabLst>
            </a:pPr>
            <a:r>
              <a:rPr sz="7700" dirty="0">
                <a:solidFill>
                  <a:srgbClr val="000000"/>
                </a:solidFill>
              </a:rPr>
              <a:t>7	</a:t>
            </a:r>
            <a:r>
              <a:rPr sz="7700" spc="-5" dirty="0">
                <a:solidFill>
                  <a:srgbClr val="000000"/>
                </a:solidFill>
              </a:rPr>
              <a:t>C’s  OF</a:t>
            </a:r>
            <a:endParaRPr sz="7700"/>
          </a:p>
          <a:p>
            <a:pPr algn="ctr">
              <a:lnSpc>
                <a:spcPts val="7395"/>
              </a:lnSpc>
            </a:pPr>
            <a:r>
              <a:rPr sz="7700" spc="-5" dirty="0">
                <a:solidFill>
                  <a:srgbClr val="000000"/>
                </a:solidFill>
              </a:rPr>
              <a:t>COMMUNICATION</a:t>
            </a:r>
            <a:endParaRPr sz="77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107563" y="1045209"/>
            <a:ext cx="2930525" cy="788035"/>
          </a:xfrm>
          <a:prstGeom prst="rect">
            <a:avLst/>
          </a:prstGeom>
        </p:spPr>
        <p:txBody>
          <a:bodyPr vert="horz" wrap="square" lIns="0" tIns="13335" rIns="0" bIns="0" rtlCol="0">
            <a:spAutoFit/>
          </a:bodyPr>
          <a:lstStyle/>
          <a:p>
            <a:pPr marL="12700">
              <a:lnSpc>
                <a:spcPct val="100000"/>
              </a:lnSpc>
              <a:spcBef>
                <a:spcPts val="105"/>
              </a:spcBef>
            </a:pPr>
            <a:r>
              <a:rPr sz="5000" dirty="0"/>
              <a:t>EXAM</a:t>
            </a:r>
            <a:r>
              <a:rPr sz="5000" spc="10" dirty="0"/>
              <a:t>P</a:t>
            </a:r>
            <a:r>
              <a:rPr sz="5000" spc="-5" dirty="0"/>
              <a:t>LE</a:t>
            </a:r>
            <a:endParaRPr sz="5000"/>
          </a:p>
        </p:txBody>
      </p:sp>
      <p:sp>
        <p:nvSpPr>
          <p:cNvPr id="8" name="object 8"/>
          <p:cNvSpPr txBox="1"/>
          <p:nvPr/>
        </p:nvSpPr>
        <p:spPr>
          <a:xfrm>
            <a:off x="535940" y="1947418"/>
            <a:ext cx="7985125" cy="4227195"/>
          </a:xfrm>
          <a:prstGeom prst="rect">
            <a:avLst/>
          </a:prstGeom>
        </p:spPr>
        <p:txBody>
          <a:bodyPr vert="horz" wrap="square" lIns="0" tIns="13335" rIns="0" bIns="0" rtlCol="0">
            <a:spAutoFit/>
          </a:bodyPr>
          <a:lstStyle/>
          <a:p>
            <a:pPr marL="286385" marR="647700" indent="-274320" algn="just">
              <a:lnSpc>
                <a:spcPct val="100000"/>
              </a:lnSpc>
              <a:spcBef>
                <a:spcPts val="105"/>
              </a:spcBef>
              <a:buClr>
                <a:srgbClr val="0AD0D9"/>
              </a:buClr>
              <a:buSzPct val="94230"/>
              <a:buFont typeface="Wingdings 2"/>
              <a:buChar char=""/>
              <a:tabLst>
                <a:tab pos="368300" algn="l"/>
              </a:tabLst>
            </a:pPr>
            <a:r>
              <a:rPr dirty="0"/>
              <a:t>	</a:t>
            </a:r>
            <a:r>
              <a:rPr sz="2600" b="1" spc="-50" dirty="0">
                <a:latin typeface="Constantia"/>
                <a:cs typeface="Constantia"/>
              </a:rPr>
              <a:t>Wordy</a:t>
            </a:r>
            <a:r>
              <a:rPr sz="2600" b="1" spc="-80" dirty="0">
                <a:latin typeface="Constantia"/>
                <a:cs typeface="Constantia"/>
              </a:rPr>
              <a:t> </a:t>
            </a:r>
            <a:r>
              <a:rPr sz="2600" b="1" dirty="0">
                <a:latin typeface="Constantia"/>
                <a:cs typeface="Constantia"/>
              </a:rPr>
              <a:t>:</a:t>
            </a:r>
            <a:r>
              <a:rPr sz="2600" b="1" spc="5" dirty="0">
                <a:latin typeface="Constantia"/>
                <a:cs typeface="Constantia"/>
              </a:rPr>
              <a:t> </a:t>
            </a:r>
            <a:r>
              <a:rPr sz="2600" spc="-90" dirty="0">
                <a:solidFill>
                  <a:srgbClr val="FF0000"/>
                </a:solidFill>
                <a:latin typeface="Constantia"/>
                <a:cs typeface="Constantia"/>
              </a:rPr>
              <a:t>We</a:t>
            </a:r>
            <a:r>
              <a:rPr sz="2600" spc="-60" dirty="0">
                <a:solidFill>
                  <a:srgbClr val="FF0000"/>
                </a:solidFill>
                <a:latin typeface="Constantia"/>
                <a:cs typeface="Constantia"/>
              </a:rPr>
              <a:t> </a:t>
            </a:r>
            <a:r>
              <a:rPr sz="2600" spc="-10" dirty="0">
                <a:solidFill>
                  <a:srgbClr val="FF0000"/>
                </a:solidFill>
                <a:latin typeface="Constantia"/>
                <a:cs typeface="Constantia"/>
              </a:rPr>
              <a:t>hereby</a:t>
            </a:r>
            <a:r>
              <a:rPr sz="2600" spc="-140" dirty="0">
                <a:solidFill>
                  <a:srgbClr val="FF0000"/>
                </a:solidFill>
                <a:latin typeface="Constantia"/>
                <a:cs typeface="Constantia"/>
              </a:rPr>
              <a:t> </a:t>
            </a:r>
            <a:r>
              <a:rPr sz="2600" dirty="0">
                <a:solidFill>
                  <a:srgbClr val="FF0000"/>
                </a:solidFill>
                <a:latin typeface="Constantia"/>
                <a:cs typeface="Constantia"/>
              </a:rPr>
              <a:t>wish</a:t>
            </a:r>
            <a:r>
              <a:rPr sz="2600" spc="-80" dirty="0">
                <a:solidFill>
                  <a:srgbClr val="FF0000"/>
                </a:solidFill>
                <a:latin typeface="Constantia"/>
                <a:cs typeface="Constantia"/>
              </a:rPr>
              <a:t> </a:t>
            </a:r>
            <a:r>
              <a:rPr sz="2600" spc="-20" dirty="0">
                <a:solidFill>
                  <a:srgbClr val="FF0000"/>
                </a:solidFill>
                <a:latin typeface="Constantia"/>
                <a:cs typeface="Constantia"/>
              </a:rPr>
              <a:t>to</a:t>
            </a:r>
            <a:r>
              <a:rPr sz="2600" spc="-95" dirty="0">
                <a:solidFill>
                  <a:srgbClr val="FF0000"/>
                </a:solidFill>
                <a:latin typeface="Constantia"/>
                <a:cs typeface="Constantia"/>
              </a:rPr>
              <a:t> </a:t>
            </a:r>
            <a:r>
              <a:rPr sz="2600" dirty="0">
                <a:solidFill>
                  <a:srgbClr val="FF0000"/>
                </a:solidFill>
                <a:latin typeface="Constantia"/>
                <a:cs typeface="Constantia"/>
              </a:rPr>
              <a:t>let</a:t>
            </a:r>
            <a:r>
              <a:rPr sz="2600" spc="-145" dirty="0">
                <a:solidFill>
                  <a:srgbClr val="FF0000"/>
                </a:solidFill>
                <a:latin typeface="Constantia"/>
                <a:cs typeface="Constantia"/>
              </a:rPr>
              <a:t> </a:t>
            </a:r>
            <a:r>
              <a:rPr sz="2600" spc="-25" dirty="0">
                <a:solidFill>
                  <a:srgbClr val="FF0000"/>
                </a:solidFill>
                <a:latin typeface="Constantia"/>
                <a:cs typeface="Constantia"/>
              </a:rPr>
              <a:t>you</a:t>
            </a:r>
            <a:r>
              <a:rPr sz="2600" spc="-55" dirty="0">
                <a:solidFill>
                  <a:srgbClr val="FF0000"/>
                </a:solidFill>
                <a:latin typeface="Constantia"/>
                <a:cs typeface="Constantia"/>
              </a:rPr>
              <a:t> </a:t>
            </a:r>
            <a:r>
              <a:rPr sz="2600" spc="-15" dirty="0">
                <a:solidFill>
                  <a:srgbClr val="FF0000"/>
                </a:solidFill>
                <a:latin typeface="Constantia"/>
                <a:cs typeface="Constantia"/>
              </a:rPr>
              <a:t>know</a:t>
            </a:r>
            <a:r>
              <a:rPr sz="2600" spc="-105" dirty="0">
                <a:solidFill>
                  <a:srgbClr val="FF0000"/>
                </a:solidFill>
                <a:latin typeface="Constantia"/>
                <a:cs typeface="Constantia"/>
              </a:rPr>
              <a:t> </a:t>
            </a:r>
            <a:r>
              <a:rPr sz="2600" spc="-5" dirty="0">
                <a:solidFill>
                  <a:srgbClr val="FF0000"/>
                </a:solidFill>
                <a:latin typeface="Constantia"/>
                <a:cs typeface="Constantia"/>
              </a:rPr>
              <a:t>that</a:t>
            </a:r>
            <a:r>
              <a:rPr sz="2600" spc="-140" dirty="0">
                <a:solidFill>
                  <a:srgbClr val="FF0000"/>
                </a:solidFill>
                <a:latin typeface="Constantia"/>
                <a:cs typeface="Constantia"/>
              </a:rPr>
              <a:t> </a:t>
            </a:r>
            <a:r>
              <a:rPr sz="2600" dirty="0">
                <a:solidFill>
                  <a:srgbClr val="FF0000"/>
                </a:solidFill>
                <a:latin typeface="Constantia"/>
                <a:cs typeface="Constantia"/>
              </a:rPr>
              <a:t>our  </a:t>
            </a:r>
            <a:r>
              <a:rPr sz="2600" spc="-15" dirty="0">
                <a:solidFill>
                  <a:srgbClr val="FF0000"/>
                </a:solidFill>
                <a:latin typeface="Constantia"/>
                <a:cs typeface="Constantia"/>
              </a:rPr>
              <a:t>company </a:t>
            </a:r>
            <a:r>
              <a:rPr sz="2600" spc="-5" dirty="0">
                <a:solidFill>
                  <a:srgbClr val="FF0000"/>
                </a:solidFill>
                <a:latin typeface="Constantia"/>
                <a:cs typeface="Constantia"/>
              </a:rPr>
              <a:t>is </a:t>
            </a:r>
            <a:r>
              <a:rPr sz="2600" dirty="0">
                <a:solidFill>
                  <a:srgbClr val="FF0000"/>
                </a:solidFill>
                <a:latin typeface="Constantia"/>
                <a:cs typeface="Constantia"/>
              </a:rPr>
              <a:t>pleased with </a:t>
            </a:r>
            <a:r>
              <a:rPr sz="2600" spc="-5" dirty="0">
                <a:solidFill>
                  <a:srgbClr val="FF0000"/>
                </a:solidFill>
                <a:latin typeface="Constantia"/>
                <a:cs typeface="Constantia"/>
              </a:rPr>
              <a:t>the </a:t>
            </a:r>
            <a:r>
              <a:rPr sz="2600" spc="-10" dirty="0">
                <a:solidFill>
                  <a:srgbClr val="FF0000"/>
                </a:solidFill>
                <a:latin typeface="Constantia"/>
                <a:cs typeface="Constantia"/>
              </a:rPr>
              <a:t>confidence </a:t>
            </a:r>
            <a:r>
              <a:rPr sz="2600" spc="-25" dirty="0">
                <a:solidFill>
                  <a:srgbClr val="FF0000"/>
                </a:solidFill>
                <a:latin typeface="Constantia"/>
                <a:cs typeface="Constantia"/>
              </a:rPr>
              <a:t>you </a:t>
            </a:r>
            <a:r>
              <a:rPr sz="2600" spc="-30" dirty="0">
                <a:solidFill>
                  <a:srgbClr val="FF0000"/>
                </a:solidFill>
                <a:latin typeface="Constantia"/>
                <a:cs typeface="Constantia"/>
              </a:rPr>
              <a:t>have  </a:t>
            </a:r>
            <a:r>
              <a:rPr sz="2600" spc="-10" dirty="0">
                <a:solidFill>
                  <a:srgbClr val="FF0000"/>
                </a:solidFill>
                <a:latin typeface="Constantia"/>
                <a:cs typeface="Constantia"/>
              </a:rPr>
              <a:t>reposed </a:t>
            </a:r>
            <a:r>
              <a:rPr sz="2600" spc="-5" dirty="0">
                <a:solidFill>
                  <a:srgbClr val="FF0000"/>
                </a:solidFill>
                <a:latin typeface="Constantia"/>
                <a:cs typeface="Constantia"/>
              </a:rPr>
              <a:t>in</a:t>
            </a:r>
            <a:r>
              <a:rPr sz="2600" spc="-100" dirty="0">
                <a:solidFill>
                  <a:srgbClr val="FF0000"/>
                </a:solidFill>
                <a:latin typeface="Constantia"/>
                <a:cs typeface="Constantia"/>
              </a:rPr>
              <a:t> </a:t>
            </a:r>
            <a:r>
              <a:rPr sz="2600" spc="-10" dirty="0">
                <a:solidFill>
                  <a:srgbClr val="FF0000"/>
                </a:solidFill>
                <a:latin typeface="Constantia"/>
                <a:cs typeface="Constantia"/>
              </a:rPr>
              <a:t>us.</a:t>
            </a:r>
            <a:endParaRPr sz="2600">
              <a:latin typeface="Constantia"/>
              <a:cs typeface="Constantia"/>
            </a:endParaRPr>
          </a:p>
          <a:p>
            <a:pPr marL="287020" indent="-274320" algn="just">
              <a:lnSpc>
                <a:spcPct val="100000"/>
              </a:lnSpc>
              <a:spcBef>
                <a:spcPts val="625"/>
              </a:spcBef>
              <a:buClr>
                <a:srgbClr val="0AD0D9"/>
              </a:buClr>
              <a:buSzPct val="94230"/>
              <a:buFont typeface="Wingdings 2"/>
              <a:buChar char=""/>
              <a:tabLst>
                <a:tab pos="287020" algn="l"/>
              </a:tabLst>
            </a:pPr>
            <a:r>
              <a:rPr sz="2600" b="1" spc="-5" dirty="0">
                <a:latin typeface="Constantia"/>
                <a:cs typeface="Constantia"/>
              </a:rPr>
              <a:t>Concise: </a:t>
            </a:r>
            <a:r>
              <a:rPr sz="2600" spc="-90" dirty="0">
                <a:latin typeface="Constantia"/>
                <a:cs typeface="Constantia"/>
              </a:rPr>
              <a:t>We </a:t>
            </a:r>
            <a:r>
              <a:rPr sz="2600" spc="-10" dirty="0">
                <a:latin typeface="Constantia"/>
                <a:cs typeface="Constantia"/>
              </a:rPr>
              <a:t>appreciate </a:t>
            </a:r>
            <a:r>
              <a:rPr sz="2600" spc="-20" dirty="0">
                <a:latin typeface="Constantia"/>
                <a:cs typeface="Constantia"/>
              </a:rPr>
              <a:t>your</a:t>
            </a:r>
            <a:r>
              <a:rPr sz="2600" spc="-360" dirty="0">
                <a:latin typeface="Constantia"/>
                <a:cs typeface="Constantia"/>
              </a:rPr>
              <a:t> </a:t>
            </a:r>
            <a:r>
              <a:rPr sz="2600" spc="-10" dirty="0">
                <a:latin typeface="Constantia"/>
                <a:cs typeface="Constantia"/>
              </a:rPr>
              <a:t>confidence.</a:t>
            </a:r>
            <a:endParaRPr sz="2600">
              <a:latin typeface="Constantia"/>
              <a:cs typeface="Constantia"/>
            </a:endParaRPr>
          </a:p>
          <a:p>
            <a:pPr marL="286385" marR="164465" indent="-274320">
              <a:lnSpc>
                <a:spcPct val="100000"/>
              </a:lnSpc>
              <a:spcBef>
                <a:spcPts val="625"/>
              </a:spcBef>
              <a:buClr>
                <a:srgbClr val="0AD0D9"/>
              </a:buClr>
              <a:buSzPct val="94230"/>
              <a:buFont typeface="Wingdings 2"/>
              <a:buChar char=""/>
              <a:tabLst>
                <a:tab pos="287020" algn="l"/>
              </a:tabLst>
            </a:pPr>
            <a:r>
              <a:rPr sz="2600" b="1" spc="-40" dirty="0">
                <a:latin typeface="Constantia"/>
                <a:cs typeface="Constantia"/>
              </a:rPr>
              <a:t>Wordy:</a:t>
            </a:r>
            <a:r>
              <a:rPr sz="2600" b="1" spc="-30" dirty="0">
                <a:latin typeface="Constantia"/>
                <a:cs typeface="Constantia"/>
              </a:rPr>
              <a:t> </a:t>
            </a:r>
            <a:r>
              <a:rPr sz="2600" dirty="0">
                <a:solidFill>
                  <a:srgbClr val="FF0000"/>
                </a:solidFill>
                <a:latin typeface="Constantia"/>
                <a:cs typeface="Constantia"/>
              </a:rPr>
              <a:t>At</a:t>
            </a:r>
            <a:r>
              <a:rPr sz="2600" spc="-110" dirty="0">
                <a:solidFill>
                  <a:srgbClr val="FF0000"/>
                </a:solidFill>
                <a:latin typeface="Constantia"/>
                <a:cs typeface="Constantia"/>
              </a:rPr>
              <a:t> </a:t>
            </a:r>
            <a:r>
              <a:rPr sz="2600" spc="-5" dirty="0">
                <a:solidFill>
                  <a:srgbClr val="FF0000"/>
                </a:solidFill>
                <a:latin typeface="Constantia"/>
                <a:cs typeface="Constantia"/>
              </a:rPr>
              <a:t>this</a:t>
            </a:r>
            <a:r>
              <a:rPr sz="2600" spc="-90" dirty="0">
                <a:solidFill>
                  <a:srgbClr val="FF0000"/>
                </a:solidFill>
                <a:latin typeface="Constantia"/>
                <a:cs typeface="Constantia"/>
              </a:rPr>
              <a:t> </a:t>
            </a:r>
            <a:r>
              <a:rPr sz="2600" spc="-5" dirty="0">
                <a:solidFill>
                  <a:srgbClr val="FF0000"/>
                </a:solidFill>
                <a:latin typeface="Constantia"/>
                <a:cs typeface="Constantia"/>
              </a:rPr>
              <a:t>time</a:t>
            </a:r>
            <a:r>
              <a:rPr sz="2600" spc="-85" dirty="0">
                <a:solidFill>
                  <a:srgbClr val="FF0000"/>
                </a:solidFill>
                <a:latin typeface="Constantia"/>
                <a:cs typeface="Constantia"/>
              </a:rPr>
              <a:t> </a:t>
            </a:r>
            <a:r>
              <a:rPr sz="2600" dirty="0">
                <a:solidFill>
                  <a:srgbClr val="FF0000"/>
                </a:solidFill>
                <a:latin typeface="Constantia"/>
                <a:cs typeface="Constantia"/>
              </a:rPr>
              <a:t>I</a:t>
            </a:r>
            <a:r>
              <a:rPr sz="2600" spc="-80" dirty="0">
                <a:solidFill>
                  <a:srgbClr val="FF0000"/>
                </a:solidFill>
                <a:latin typeface="Constantia"/>
                <a:cs typeface="Constantia"/>
              </a:rPr>
              <a:t> </a:t>
            </a:r>
            <a:r>
              <a:rPr sz="2600" dirty="0">
                <a:solidFill>
                  <a:srgbClr val="FF0000"/>
                </a:solidFill>
                <a:latin typeface="Constantia"/>
                <a:cs typeface="Constantia"/>
              </a:rPr>
              <a:t>am</a:t>
            </a:r>
            <a:r>
              <a:rPr sz="2600" spc="-105" dirty="0">
                <a:solidFill>
                  <a:srgbClr val="FF0000"/>
                </a:solidFill>
                <a:latin typeface="Constantia"/>
                <a:cs typeface="Constantia"/>
              </a:rPr>
              <a:t> </a:t>
            </a:r>
            <a:r>
              <a:rPr sz="2600" dirty="0">
                <a:solidFill>
                  <a:srgbClr val="FF0000"/>
                </a:solidFill>
                <a:latin typeface="Constantia"/>
                <a:cs typeface="Constantia"/>
              </a:rPr>
              <a:t>writing</a:t>
            </a:r>
            <a:r>
              <a:rPr sz="2600" spc="-45" dirty="0">
                <a:solidFill>
                  <a:srgbClr val="FF0000"/>
                </a:solidFill>
                <a:latin typeface="Constantia"/>
                <a:cs typeface="Constantia"/>
              </a:rPr>
              <a:t> </a:t>
            </a:r>
            <a:r>
              <a:rPr sz="2600" spc="-15" dirty="0">
                <a:solidFill>
                  <a:srgbClr val="FF0000"/>
                </a:solidFill>
                <a:latin typeface="Constantia"/>
                <a:cs typeface="Constantia"/>
              </a:rPr>
              <a:t>to</a:t>
            </a:r>
            <a:r>
              <a:rPr sz="2600" spc="-165" dirty="0">
                <a:solidFill>
                  <a:srgbClr val="FF0000"/>
                </a:solidFill>
                <a:latin typeface="Constantia"/>
                <a:cs typeface="Constantia"/>
              </a:rPr>
              <a:t> </a:t>
            </a:r>
            <a:r>
              <a:rPr sz="2600" spc="-20" dirty="0">
                <a:solidFill>
                  <a:srgbClr val="FF0000"/>
                </a:solidFill>
                <a:latin typeface="Constantia"/>
                <a:cs typeface="Constantia"/>
              </a:rPr>
              <a:t>you</a:t>
            </a:r>
            <a:r>
              <a:rPr sz="2600" spc="-85" dirty="0">
                <a:solidFill>
                  <a:srgbClr val="FF0000"/>
                </a:solidFill>
                <a:latin typeface="Constantia"/>
                <a:cs typeface="Constantia"/>
              </a:rPr>
              <a:t> </a:t>
            </a:r>
            <a:r>
              <a:rPr sz="2600" spc="-15" dirty="0">
                <a:solidFill>
                  <a:srgbClr val="FF0000"/>
                </a:solidFill>
                <a:latin typeface="Constantia"/>
                <a:cs typeface="Constantia"/>
              </a:rPr>
              <a:t>to</a:t>
            </a:r>
            <a:r>
              <a:rPr sz="2600" spc="-150" dirty="0">
                <a:solidFill>
                  <a:srgbClr val="FF0000"/>
                </a:solidFill>
                <a:latin typeface="Constantia"/>
                <a:cs typeface="Constantia"/>
              </a:rPr>
              <a:t> </a:t>
            </a:r>
            <a:r>
              <a:rPr sz="2600" dirty="0">
                <a:solidFill>
                  <a:srgbClr val="FF0000"/>
                </a:solidFill>
                <a:latin typeface="Constantia"/>
                <a:cs typeface="Constantia"/>
              </a:rPr>
              <a:t>enclose</a:t>
            </a:r>
            <a:r>
              <a:rPr sz="2600" spc="-150" dirty="0">
                <a:solidFill>
                  <a:srgbClr val="FF0000"/>
                </a:solidFill>
                <a:latin typeface="Constantia"/>
                <a:cs typeface="Constantia"/>
              </a:rPr>
              <a:t> </a:t>
            </a:r>
            <a:r>
              <a:rPr sz="2600" dirty="0">
                <a:solidFill>
                  <a:srgbClr val="FF0000"/>
                </a:solidFill>
                <a:latin typeface="Constantia"/>
                <a:cs typeface="Constantia"/>
              </a:rPr>
              <a:t>an  interview </a:t>
            </a:r>
            <a:r>
              <a:rPr sz="2600" spc="-15" dirty="0">
                <a:solidFill>
                  <a:srgbClr val="FF0000"/>
                </a:solidFill>
                <a:latin typeface="Constantia"/>
                <a:cs typeface="Constantia"/>
              </a:rPr>
              <a:t>card, </a:t>
            </a:r>
            <a:r>
              <a:rPr sz="2600" spc="-5" dirty="0">
                <a:solidFill>
                  <a:srgbClr val="FF0000"/>
                </a:solidFill>
                <a:latin typeface="Constantia"/>
                <a:cs typeface="Constantia"/>
              </a:rPr>
              <a:t>which </a:t>
            </a:r>
            <a:r>
              <a:rPr sz="2600" dirty="0">
                <a:solidFill>
                  <a:srgbClr val="FF0000"/>
                </a:solidFill>
                <a:latin typeface="Constantia"/>
                <a:cs typeface="Constantia"/>
              </a:rPr>
              <a:t>has </a:t>
            </a:r>
            <a:r>
              <a:rPr sz="2600" spc="-5" dirty="0">
                <a:solidFill>
                  <a:srgbClr val="FF0000"/>
                </a:solidFill>
                <a:latin typeface="Constantia"/>
                <a:cs typeface="Constantia"/>
              </a:rPr>
              <a:t>been post-paid, </a:t>
            </a:r>
            <a:r>
              <a:rPr sz="2600" spc="-10" dirty="0">
                <a:solidFill>
                  <a:srgbClr val="FF0000"/>
                </a:solidFill>
                <a:latin typeface="Constantia"/>
                <a:cs typeface="Constantia"/>
              </a:rPr>
              <a:t>for </a:t>
            </a:r>
            <a:r>
              <a:rPr sz="2600" spc="-5" dirty="0">
                <a:solidFill>
                  <a:srgbClr val="FF0000"/>
                </a:solidFill>
                <a:latin typeface="Constantia"/>
                <a:cs typeface="Constantia"/>
              </a:rPr>
              <a:t>the  purpose </a:t>
            </a:r>
            <a:r>
              <a:rPr sz="2600" dirty="0">
                <a:solidFill>
                  <a:srgbClr val="FF0000"/>
                </a:solidFill>
                <a:latin typeface="Constantia"/>
                <a:cs typeface="Constantia"/>
              </a:rPr>
              <a:t>of </a:t>
            </a:r>
            <a:r>
              <a:rPr sz="2600" spc="-10" dirty="0">
                <a:solidFill>
                  <a:srgbClr val="FF0000"/>
                </a:solidFill>
                <a:latin typeface="Constantia"/>
                <a:cs typeface="Constantia"/>
              </a:rPr>
              <a:t>arranging </a:t>
            </a:r>
            <a:r>
              <a:rPr sz="2600" dirty="0">
                <a:solidFill>
                  <a:srgbClr val="FF0000"/>
                </a:solidFill>
                <a:latin typeface="Constantia"/>
                <a:cs typeface="Constantia"/>
              </a:rPr>
              <a:t>a </a:t>
            </a:r>
            <a:r>
              <a:rPr sz="2600" spc="-20" dirty="0">
                <a:solidFill>
                  <a:srgbClr val="FF0000"/>
                </a:solidFill>
                <a:latin typeface="Constantia"/>
                <a:cs typeface="Constantia"/>
              </a:rPr>
              <a:t>convenient </a:t>
            </a:r>
            <a:r>
              <a:rPr sz="2600" spc="-5" dirty="0">
                <a:solidFill>
                  <a:srgbClr val="FF0000"/>
                </a:solidFill>
                <a:latin typeface="Constantia"/>
                <a:cs typeface="Constantia"/>
              </a:rPr>
              <a:t>time when </a:t>
            </a:r>
            <a:r>
              <a:rPr sz="2600" spc="-30" dirty="0">
                <a:solidFill>
                  <a:srgbClr val="FF0000"/>
                </a:solidFill>
                <a:latin typeface="Constantia"/>
                <a:cs typeface="Constantia"/>
              </a:rPr>
              <a:t>we  </a:t>
            </a:r>
            <a:r>
              <a:rPr sz="2600" spc="-10" dirty="0">
                <a:solidFill>
                  <a:srgbClr val="FF0000"/>
                </a:solidFill>
                <a:latin typeface="Constantia"/>
                <a:cs typeface="Constantia"/>
              </a:rPr>
              <a:t>might</a:t>
            </a:r>
            <a:r>
              <a:rPr sz="2600" spc="-145" dirty="0">
                <a:solidFill>
                  <a:srgbClr val="FF0000"/>
                </a:solidFill>
                <a:latin typeface="Constantia"/>
                <a:cs typeface="Constantia"/>
              </a:rPr>
              <a:t> </a:t>
            </a:r>
            <a:r>
              <a:rPr sz="2600" spc="-20" dirty="0">
                <a:solidFill>
                  <a:srgbClr val="FF0000"/>
                </a:solidFill>
                <a:latin typeface="Constantia"/>
                <a:cs typeface="Constantia"/>
              </a:rPr>
              <a:t>get</a:t>
            </a:r>
            <a:r>
              <a:rPr sz="2600" spc="-100" dirty="0">
                <a:solidFill>
                  <a:srgbClr val="FF0000"/>
                </a:solidFill>
                <a:latin typeface="Constantia"/>
                <a:cs typeface="Constantia"/>
              </a:rPr>
              <a:t> </a:t>
            </a:r>
            <a:r>
              <a:rPr sz="2600" spc="-15" dirty="0">
                <a:solidFill>
                  <a:srgbClr val="FF0000"/>
                </a:solidFill>
                <a:latin typeface="Constantia"/>
                <a:cs typeface="Constantia"/>
              </a:rPr>
              <a:t>together</a:t>
            </a:r>
            <a:r>
              <a:rPr sz="2600" spc="-135" dirty="0">
                <a:solidFill>
                  <a:srgbClr val="FF0000"/>
                </a:solidFill>
                <a:latin typeface="Constantia"/>
                <a:cs typeface="Constantia"/>
              </a:rPr>
              <a:t> </a:t>
            </a:r>
            <a:r>
              <a:rPr sz="2600" spc="-10" dirty="0">
                <a:solidFill>
                  <a:srgbClr val="FF0000"/>
                </a:solidFill>
                <a:latin typeface="Constantia"/>
                <a:cs typeface="Constantia"/>
              </a:rPr>
              <a:t>for</a:t>
            </a:r>
            <a:r>
              <a:rPr sz="2600" spc="-155" dirty="0">
                <a:solidFill>
                  <a:srgbClr val="FF0000"/>
                </a:solidFill>
                <a:latin typeface="Constantia"/>
                <a:cs typeface="Constantia"/>
              </a:rPr>
              <a:t> </a:t>
            </a:r>
            <a:r>
              <a:rPr sz="2600" dirty="0">
                <a:solidFill>
                  <a:srgbClr val="FF0000"/>
                </a:solidFill>
                <a:latin typeface="Constantia"/>
                <a:cs typeface="Constantia"/>
              </a:rPr>
              <a:t>a</a:t>
            </a:r>
            <a:r>
              <a:rPr sz="2600" spc="-105" dirty="0">
                <a:solidFill>
                  <a:srgbClr val="FF0000"/>
                </a:solidFill>
                <a:latin typeface="Constantia"/>
                <a:cs typeface="Constantia"/>
              </a:rPr>
              <a:t> </a:t>
            </a:r>
            <a:r>
              <a:rPr sz="2600" spc="-5" dirty="0">
                <a:solidFill>
                  <a:srgbClr val="FF0000"/>
                </a:solidFill>
                <a:latin typeface="Constantia"/>
                <a:cs typeface="Constantia"/>
              </a:rPr>
              <a:t>personal</a:t>
            </a:r>
            <a:r>
              <a:rPr sz="2600" spc="-25" dirty="0">
                <a:solidFill>
                  <a:srgbClr val="FF0000"/>
                </a:solidFill>
                <a:latin typeface="Constantia"/>
                <a:cs typeface="Constantia"/>
              </a:rPr>
              <a:t> interview.</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 pos="1760855" algn="l"/>
              </a:tabLst>
            </a:pPr>
            <a:r>
              <a:rPr sz="2600" b="1" spc="-5" dirty="0">
                <a:latin typeface="Constantia"/>
                <a:cs typeface="Constantia"/>
              </a:rPr>
              <a:t>Concise:	</a:t>
            </a:r>
            <a:r>
              <a:rPr sz="2600" dirty="0">
                <a:latin typeface="Constantia"/>
                <a:cs typeface="Constantia"/>
              </a:rPr>
              <a:t>Please</a:t>
            </a:r>
            <a:r>
              <a:rPr sz="2600" spc="-125" dirty="0">
                <a:latin typeface="Constantia"/>
                <a:cs typeface="Constantia"/>
              </a:rPr>
              <a:t> </a:t>
            </a:r>
            <a:r>
              <a:rPr sz="2600" spc="-5" dirty="0">
                <a:latin typeface="Constantia"/>
                <a:cs typeface="Constantia"/>
              </a:rPr>
              <a:t>return</a:t>
            </a:r>
            <a:r>
              <a:rPr sz="2600" spc="-95" dirty="0">
                <a:latin typeface="Constantia"/>
                <a:cs typeface="Constantia"/>
              </a:rPr>
              <a:t> </a:t>
            </a:r>
            <a:r>
              <a:rPr sz="2600" spc="-5" dirty="0">
                <a:latin typeface="Constantia"/>
                <a:cs typeface="Constantia"/>
              </a:rPr>
              <a:t>the</a:t>
            </a:r>
            <a:r>
              <a:rPr sz="2600" spc="-140" dirty="0">
                <a:latin typeface="Constantia"/>
                <a:cs typeface="Constantia"/>
              </a:rPr>
              <a:t> </a:t>
            </a:r>
            <a:r>
              <a:rPr sz="2600" dirty="0">
                <a:latin typeface="Constantia"/>
                <a:cs typeface="Constantia"/>
              </a:rPr>
              <a:t>enclosed</a:t>
            </a:r>
            <a:r>
              <a:rPr sz="2600" spc="-25" dirty="0">
                <a:latin typeface="Constantia"/>
                <a:cs typeface="Constantia"/>
              </a:rPr>
              <a:t> </a:t>
            </a:r>
            <a:r>
              <a:rPr sz="2600" dirty="0">
                <a:latin typeface="Constantia"/>
                <a:cs typeface="Constantia"/>
              </a:rPr>
              <a:t>interview</a:t>
            </a:r>
            <a:r>
              <a:rPr sz="2600" spc="-135" dirty="0">
                <a:latin typeface="Constantia"/>
                <a:cs typeface="Constantia"/>
              </a:rPr>
              <a:t> </a:t>
            </a:r>
            <a:r>
              <a:rPr sz="2600" spc="-15" dirty="0">
                <a:latin typeface="Constantia"/>
                <a:cs typeface="Constantia"/>
              </a:rPr>
              <a:t>card</a:t>
            </a:r>
            <a:r>
              <a:rPr sz="2600" spc="-40" dirty="0">
                <a:latin typeface="Constantia"/>
                <a:cs typeface="Constantia"/>
              </a:rPr>
              <a:t> </a:t>
            </a:r>
            <a:r>
              <a:rPr sz="2600" spc="-15" dirty="0">
                <a:latin typeface="Constantia"/>
                <a:cs typeface="Constantia"/>
              </a:rPr>
              <a:t>to  </a:t>
            </a:r>
            <a:r>
              <a:rPr sz="2600" dirty="0">
                <a:latin typeface="Constantia"/>
                <a:cs typeface="Constantia"/>
              </a:rPr>
              <a:t>setup</a:t>
            </a:r>
            <a:r>
              <a:rPr sz="2600" spc="-180" dirty="0">
                <a:latin typeface="Constantia"/>
                <a:cs typeface="Constantia"/>
              </a:rPr>
              <a:t> </a:t>
            </a:r>
            <a:r>
              <a:rPr sz="2600" dirty="0">
                <a:latin typeface="Constantia"/>
                <a:cs typeface="Constantia"/>
              </a:rPr>
              <a:t>a</a:t>
            </a:r>
            <a:r>
              <a:rPr sz="2600" spc="-130" dirty="0">
                <a:latin typeface="Constantia"/>
                <a:cs typeface="Constantia"/>
              </a:rPr>
              <a:t> </a:t>
            </a:r>
            <a:r>
              <a:rPr sz="2600" spc="-20" dirty="0">
                <a:latin typeface="Constantia"/>
                <a:cs typeface="Constantia"/>
              </a:rPr>
              <a:t>convenient</a:t>
            </a:r>
            <a:r>
              <a:rPr sz="2600" spc="-110" dirty="0">
                <a:latin typeface="Constantia"/>
                <a:cs typeface="Constantia"/>
              </a:rPr>
              <a:t> </a:t>
            </a:r>
            <a:r>
              <a:rPr sz="2600" spc="-5" dirty="0">
                <a:latin typeface="Constantia"/>
                <a:cs typeface="Constantia"/>
              </a:rPr>
              <a:t>time</a:t>
            </a:r>
            <a:r>
              <a:rPr sz="2600" spc="-85" dirty="0">
                <a:latin typeface="Constantia"/>
                <a:cs typeface="Constantia"/>
              </a:rPr>
              <a:t> </a:t>
            </a:r>
            <a:r>
              <a:rPr sz="2600" spc="-10" dirty="0">
                <a:latin typeface="Constantia"/>
                <a:cs typeface="Constantia"/>
              </a:rPr>
              <a:t>for</a:t>
            </a:r>
            <a:r>
              <a:rPr sz="2600" spc="-170" dirty="0">
                <a:latin typeface="Constantia"/>
                <a:cs typeface="Constantia"/>
              </a:rPr>
              <a:t> </a:t>
            </a:r>
            <a:r>
              <a:rPr sz="2600" dirty="0">
                <a:latin typeface="Constantia"/>
                <a:cs typeface="Constantia"/>
              </a:rPr>
              <a:t>an</a:t>
            </a:r>
            <a:r>
              <a:rPr sz="2600" spc="-45" dirty="0">
                <a:latin typeface="Constantia"/>
                <a:cs typeface="Constantia"/>
              </a:rPr>
              <a:t> </a:t>
            </a:r>
            <a:r>
              <a:rPr sz="2600" spc="-30" dirty="0">
                <a:latin typeface="Constantia"/>
                <a:cs typeface="Constantia"/>
              </a:rPr>
              <a:t>interview.</a:t>
            </a:r>
            <a:endParaRPr sz="2600">
              <a:latin typeface="Constantia"/>
              <a:cs typeface="Constanti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211070" y="1045209"/>
            <a:ext cx="4721860" cy="788035"/>
          </a:xfrm>
          <a:prstGeom prst="rect">
            <a:avLst/>
          </a:prstGeom>
        </p:spPr>
        <p:txBody>
          <a:bodyPr vert="horz" wrap="square" lIns="0" tIns="13335" rIns="0" bIns="0" rtlCol="0">
            <a:spAutoFit/>
          </a:bodyPr>
          <a:lstStyle/>
          <a:p>
            <a:pPr marL="12700">
              <a:lnSpc>
                <a:spcPct val="100000"/>
              </a:lnSpc>
              <a:spcBef>
                <a:spcPts val="105"/>
              </a:spcBef>
            </a:pPr>
            <a:r>
              <a:rPr sz="5000" spc="-5" dirty="0"/>
              <a:t>Consideration</a:t>
            </a:r>
            <a:endParaRPr sz="5000"/>
          </a:p>
        </p:txBody>
      </p:sp>
      <p:sp>
        <p:nvSpPr>
          <p:cNvPr id="8" name="object 8"/>
          <p:cNvSpPr txBox="1"/>
          <p:nvPr/>
        </p:nvSpPr>
        <p:spPr>
          <a:xfrm>
            <a:off x="535940" y="2603119"/>
            <a:ext cx="7865745" cy="2879725"/>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287020" algn="l"/>
              </a:tabLst>
            </a:pPr>
            <a:r>
              <a:rPr sz="2600" spc="-10" dirty="0">
                <a:latin typeface="Constantia"/>
                <a:cs typeface="Constantia"/>
              </a:rPr>
              <a:t>Consideration </a:t>
            </a:r>
            <a:r>
              <a:rPr sz="2600" spc="-5" dirty="0">
                <a:latin typeface="Constantia"/>
                <a:cs typeface="Constantia"/>
              </a:rPr>
              <a:t>means </a:t>
            </a:r>
            <a:r>
              <a:rPr sz="2600" spc="-10" dirty="0">
                <a:latin typeface="Constantia"/>
                <a:cs typeface="Constantia"/>
              </a:rPr>
              <a:t>preparing </a:t>
            </a:r>
            <a:r>
              <a:rPr sz="2600" spc="-5" dirty="0">
                <a:latin typeface="Constantia"/>
                <a:cs typeface="Constantia"/>
              </a:rPr>
              <a:t>every </a:t>
            </a:r>
            <a:r>
              <a:rPr sz="2600" spc="-15" dirty="0">
                <a:latin typeface="Constantia"/>
                <a:cs typeface="Constantia"/>
              </a:rPr>
              <a:t>message </a:t>
            </a:r>
            <a:r>
              <a:rPr sz="2600" dirty="0">
                <a:latin typeface="Constantia"/>
                <a:cs typeface="Constantia"/>
              </a:rPr>
              <a:t>with  </a:t>
            </a:r>
            <a:r>
              <a:rPr sz="2600" spc="-5" dirty="0">
                <a:latin typeface="Constantia"/>
                <a:cs typeface="Constantia"/>
              </a:rPr>
              <a:t>the </a:t>
            </a:r>
            <a:r>
              <a:rPr sz="2600" spc="-15" dirty="0">
                <a:latin typeface="Constantia"/>
                <a:cs typeface="Constantia"/>
              </a:rPr>
              <a:t>message </a:t>
            </a:r>
            <a:r>
              <a:rPr sz="2600" spc="-20" dirty="0">
                <a:latin typeface="Constantia"/>
                <a:cs typeface="Constantia"/>
              </a:rPr>
              <a:t>receivers </a:t>
            </a:r>
            <a:r>
              <a:rPr sz="2600" spc="-5" dirty="0">
                <a:latin typeface="Constantia"/>
                <a:cs typeface="Constantia"/>
              </a:rPr>
              <a:t>in mind: </a:t>
            </a:r>
            <a:r>
              <a:rPr sz="2600" dirty="0">
                <a:latin typeface="Constantia"/>
                <a:cs typeface="Constantia"/>
              </a:rPr>
              <a:t>put </a:t>
            </a:r>
            <a:r>
              <a:rPr sz="2600" spc="-10" dirty="0">
                <a:latin typeface="Constantia"/>
                <a:cs typeface="Constantia"/>
              </a:rPr>
              <a:t>yourself </a:t>
            </a:r>
            <a:r>
              <a:rPr sz="2600" dirty="0">
                <a:latin typeface="Constantia"/>
                <a:cs typeface="Constantia"/>
              </a:rPr>
              <a:t>at </a:t>
            </a:r>
            <a:r>
              <a:rPr sz="2600" spc="-5" dirty="0">
                <a:latin typeface="Constantia"/>
                <a:cs typeface="Constantia"/>
              </a:rPr>
              <a:t>their  </a:t>
            </a:r>
            <a:r>
              <a:rPr sz="2600" spc="-10" dirty="0">
                <a:latin typeface="Constantia"/>
                <a:cs typeface="Constantia"/>
              </a:rPr>
              <a:t>place; </a:t>
            </a:r>
            <a:r>
              <a:rPr sz="2600" spc="-5" dirty="0">
                <a:latin typeface="Constantia"/>
                <a:cs typeface="Constantia"/>
              </a:rPr>
              <a:t>being </a:t>
            </a:r>
            <a:r>
              <a:rPr sz="2600" spc="-25" dirty="0">
                <a:latin typeface="Constantia"/>
                <a:cs typeface="Constantia"/>
              </a:rPr>
              <a:t>aware </a:t>
            </a:r>
            <a:r>
              <a:rPr sz="2600" dirty="0">
                <a:latin typeface="Constantia"/>
                <a:cs typeface="Constantia"/>
              </a:rPr>
              <a:t>of </a:t>
            </a:r>
            <a:r>
              <a:rPr sz="2600" spc="-5" dirty="0">
                <a:latin typeface="Constantia"/>
                <a:cs typeface="Constantia"/>
              </a:rPr>
              <a:t>their </a:t>
            </a:r>
            <a:r>
              <a:rPr sz="2600" spc="-10" dirty="0">
                <a:latin typeface="Constantia"/>
                <a:cs typeface="Constantia"/>
              </a:rPr>
              <a:t>ideas, </a:t>
            </a:r>
            <a:r>
              <a:rPr sz="2600" spc="-5" dirty="0">
                <a:latin typeface="Constantia"/>
                <a:cs typeface="Constantia"/>
              </a:rPr>
              <a:t>emotions, </a:t>
            </a:r>
            <a:r>
              <a:rPr sz="2600" spc="-10" dirty="0">
                <a:latin typeface="Constantia"/>
                <a:cs typeface="Constantia"/>
              </a:rPr>
              <a:t>attitudes,  desires,</a:t>
            </a:r>
            <a:r>
              <a:rPr sz="2600" spc="-90" dirty="0">
                <a:latin typeface="Constantia"/>
                <a:cs typeface="Constantia"/>
              </a:rPr>
              <a:t> </a:t>
            </a:r>
            <a:r>
              <a:rPr sz="2600" spc="-10" dirty="0">
                <a:latin typeface="Constantia"/>
                <a:cs typeface="Constantia"/>
              </a:rPr>
              <a:t>circumstances</a:t>
            </a:r>
            <a:r>
              <a:rPr sz="2600" spc="-155" dirty="0">
                <a:latin typeface="Constantia"/>
                <a:cs typeface="Constantia"/>
              </a:rPr>
              <a:t> </a:t>
            </a:r>
            <a:r>
              <a:rPr sz="2600" dirty="0">
                <a:latin typeface="Constantia"/>
                <a:cs typeface="Constantia"/>
              </a:rPr>
              <a:t>and</a:t>
            </a:r>
            <a:r>
              <a:rPr sz="2600" spc="-50" dirty="0">
                <a:latin typeface="Constantia"/>
                <a:cs typeface="Constantia"/>
              </a:rPr>
              <a:t> </a:t>
            </a:r>
            <a:r>
              <a:rPr sz="2600" spc="-10" dirty="0">
                <a:latin typeface="Constantia"/>
                <a:cs typeface="Constantia"/>
              </a:rPr>
              <a:t>probable</a:t>
            </a:r>
            <a:r>
              <a:rPr sz="2600" spc="-120" dirty="0">
                <a:latin typeface="Constantia"/>
                <a:cs typeface="Constantia"/>
              </a:rPr>
              <a:t> </a:t>
            </a:r>
            <a:r>
              <a:rPr sz="2600" spc="-5" dirty="0">
                <a:latin typeface="Constantia"/>
                <a:cs typeface="Constantia"/>
              </a:rPr>
              <a:t>reactions</a:t>
            </a:r>
            <a:r>
              <a:rPr sz="2600" spc="-100" dirty="0">
                <a:latin typeface="Constantia"/>
                <a:cs typeface="Constantia"/>
              </a:rPr>
              <a:t> </a:t>
            </a:r>
            <a:r>
              <a:rPr sz="2600" spc="-15" dirty="0">
                <a:latin typeface="Constantia"/>
                <a:cs typeface="Constantia"/>
              </a:rPr>
              <a:t>to</a:t>
            </a:r>
            <a:r>
              <a:rPr sz="2600" spc="-165" dirty="0">
                <a:latin typeface="Constantia"/>
                <a:cs typeface="Constantia"/>
              </a:rPr>
              <a:t> </a:t>
            </a:r>
            <a:r>
              <a:rPr sz="2600" spc="-15" dirty="0">
                <a:latin typeface="Constantia"/>
                <a:cs typeface="Constantia"/>
              </a:rPr>
              <a:t>your  </a:t>
            </a:r>
            <a:r>
              <a:rPr sz="2600" spc="-5" dirty="0">
                <a:latin typeface="Constantia"/>
                <a:cs typeface="Constantia"/>
              </a:rPr>
              <a:t>point.</a:t>
            </a:r>
            <a:endParaRPr sz="2600">
              <a:latin typeface="Constantia"/>
              <a:cs typeface="Constantia"/>
            </a:endParaRPr>
          </a:p>
          <a:p>
            <a:pPr marL="286385" marR="193675"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Handle</a:t>
            </a:r>
            <a:r>
              <a:rPr sz="2600" spc="-110" dirty="0">
                <a:latin typeface="Constantia"/>
                <a:cs typeface="Constantia"/>
              </a:rPr>
              <a:t> </a:t>
            </a:r>
            <a:r>
              <a:rPr sz="2600" spc="-5" dirty="0">
                <a:latin typeface="Constantia"/>
                <a:cs typeface="Constantia"/>
              </a:rPr>
              <a:t>the</a:t>
            </a:r>
            <a:r>
              <a:rPr sz="2600" spc="-70" dirty="0">
                <a:latin typeface="Constantia"/>
                <a:cs typeface="Constantia"/>
              </a:rPr>
              <a:t> </a:t>
            </a:r>
            <a:r>
              <a:rPr sz="2600" spc="-15" dirty="0">
                <a:latin typeface="Constantia"/>
                <a:cs typeface="Constantia"/>
              </a:rPr>
              <a:t>matter</a:t>
            </a:r>
            <a:r>
              <a:rPr sz="2600" spc="-130" dirty="0">
                <a:latin typeface="Constantia"/>
                <a:cs typeface="Constantia"/>
              </a:rPr>
              <a:t> </a:t>
            </a:r>
            <a:r>
              <a:rPr sz="2600" spc="-10" dirty="0">
                <a:latin typeface="Constantia"/>
                <a:cs typeface="Constantia"/>
              </a:rPr>
              <a:t>from</a:t>
            </a:r>
            <a:r>
              <a:rPr sz="2600" spc="-95" dirty="0">
                <a:latin typeface="Constantia"/>
                <a:cs typeface="Constantia"/>
              </a:rPr>
              <a:t> </a:t>
            </a:r>
            <a:r>
              <a:rPr sz="2600" spc="-5" dirty="0">
                <a:latin typeface="Constantia"/>
                <a:cs typeface="Constantia"/>
              </a:rPr>
              <a:t>their</a:t>
            </a:r>
            <a:r>
              <a:rPr sz="2600" spc="-125" dirty="0">
                <a:latin typeface="Constantia"/>
                <a:cs typeface="Constantia"/>
              </a:rPr>
              <a:t> </a:t>
            </a:r>
            <a:r>
              <a:rPr sz="2600" spc="-5" dirty="0">
                <a:latin typeface="Constantia"/>
                <a:cs typeface="Constantia"/>
              </a:rPr>
              <a:t>point</a:t>
            </a:r>
            <a:r>
              <a:rPr sz="2600" spc="-135" dirty="0">
                <a:latin typeface="Constantia"/>
                <a:cs typeface="Constantia"/>
              </a:rPr>
              <a:t> </a:t>
            </a:r>
            <a:r>
              <a:rPr sz="2600" dirty="0">
                <a:latin typeface="Constantia"/>
                <a:cs typeface="Constantia"/>
              </a:rPr>
              <a:t>of</a:t>
            </a:r>
            <a:r>
              <a:rPr sz="2600" spc="-40" dirty="0">
                <a:latin typeface="Constantia"/>
                <a:cs typeface="Constantia"/>
              </a:rPr>
              <a:t> </a:t>
            </a:r>
            <a:r>
              <a:rPr sz="2600" spc="-45" dirty="0">
                <a:latin typeface="Constantia"/>
                <a:cs typeface="Constantia"/>
              </a:rPr>
              <a:t>view,</a:t>
            </a:r>
            <a:r>
              <a:rPr sz="2600" spc="-85" dirty="0">
                <a:latin typeface="Constantia"/>
                <a:cs typeface="Constantia"/>
              </a:rPr>
              <a:t> </a:t>
            </a:r>
            <a:r>
              <a:rPr sz="2600" spc="-5" dirty="0">
                <a:latin typeface="Constantia"/>
                <a:cs typeface="Constantia"/>
              </a:rPr>
              <a:t>called</a:t>
            </a:r>
            <a:r>
              <a:rPr sz="2600" spc="-80" dirty="0">
                <a:latin typeface="Constantia"/>
                <a:cs typeface="Constantia"/>
              </a:rPr>
              <a:t> </a:t>
            </a:r>
            <a:r>
              <a:rPr sz="2600" dirty="0">
                <a:latin typeface="Constantia"/>
                <a:cs typeface="Constantia"/>
              </a:rPr>
              <a:t>as  </a:t>
            </a:r>
            <a:r>
              <a:rPr sz="2600" spc="-10" dirty="0">
                <a:latin typeface="Constantia"/>
                <a:cs typeface="Constantia"/>
              </a:rPr>
              <a:t>“you-attitude”</a:t>
            </a:r>
            <a:endParaRPr sz="2600">
              <a:latin typeface="Constantia"/>
              <a:cs typeface="Constanti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444500" y="716026"/>
            <a:ext cx="7670165" cy="1406525"/>
          </a:xfrm>
          <a:prstGeom prst="rect">
            <a:avLst/>
          </a:prstGeom>
        </p:spPr>
        <p:txBody>
          <a:bodyPr vert="horz" wrap="square" lIns="0" tIns="3810" rIns="0" bIns="0" rtlCol="0">
            <a:spAutoFit/>
          </a:bodyPr>
          <a:lstStyle/>
          <a:p>
            <a:pPr marL="12700" marR="5080" indent="126364">
              <a:lnSpc>
                <a:spcPct val="101299"/>
              </a:lnSpc>
              <a:spcBef>
                <a:spcPts val="30"/>
              </a:spcBef>
            </a:pPr>
            <a:r>
              <a:rPr dirty="0"/>
              <a:t>SPECIFIC </a:t>
            </a:r>
            <a:r>
              <a:rPr spc="-5" dirty="0"/>
              <a:t>WAYS </a:t>
            </a:r>
            <a:r>
              <a:rPr dirty="0"/>
              <a:t>TO</a:t>
            </a:r>
            <a:r>
              <a:rPr spc="-100" dirty="0"/>
              <a:t> </a:t>
            </a:r>
            <a:r>
              <a:rPr dirty="0"/>
              <a:t>INDICATE  </a:t>
            </a:r>
            <a:r>
              <a:rPr spc="-5" dirty="0"/>
              <a:t>CONSIDERATION</a:t>
            </a:r>
          </a:p>
        </p:txBody>
      </p:sp>
      <p:sp>
        <p:nvSpPr>
          <p:cNvPr id="8" name="object 8"/>
          <p:cNvSpPr txBox="1"/>
          <p:nvPr/>
        </p:nvSpPr>
        <p:spPr>
          <a:xfrm>
            <a:off x="535940" y="3058004"/>
            <a:ext cx="7687309" cy="145224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15" dirty="0">
                <a:latin typeface="Constantia"/>
                <a:cs typeface="Constantia"/>
              </a:rPr>
              <a:t>Focus </a:t>
            </a:r>
            <a:r>
              <a:rPr sz="2600" dirty="0">
                <a:latin typeface="Constantia"/>
                <a:cs typeface="Constantia"/>
              </a:rPr>
              <a:t>on </a:t>
            </a:r>
            <a:r>
              <a:rPr sz="2600" spc="-40" dirty="0">
                <a:latin typeface="Constantia"/>
                <a:cs typeface="Constantia"/>
              </a:rPr>
              <a:t>“You” </a:t>
            </a:r>
            <a:r>
              <a:rPr sz="2600" spc="-5" dirty="0">
                <a:latin typeface="Constantia"/>
                <a:cs typeface="Constantia"/>
              </a:rPr>
              <a:t>instead </a:t>
            </a:r>
            <a:r>
              <a:rPr sz="2600" dirty="0">
                <a:latin typeface="Constantia"/>
                <a:cs typeface="Constantia"/>
              </a:rPr>
              <a:t>of </a:t>
            </a:r>
            <a:r>
              <a:rPr sz="2600" spc="-5" dirty="0">
                <a:latin typeface="Constantia"/>
                <a:cs typeface="Constantia"/>
              </a:rPr>
              <a:t>“I” </a:t>
            </a:r>
            <a:r>
              <a:rPr sz="2600" dirty="0">
                <a:latin typeface="Constantia"/>
                <a:cs typeface="Constantia"/>
              </a:rPr>
              <a:t>and</a:t>
            </a:r>
            <a:r>
              <a:rPr sz="2600" spc="-285" dirty="0">
                <a:latin typeface="Constantia"/>
                <a:cs typeface="Constantia"/>
              </a:rPr>
              <a:t> </a:t>
            </a:r>
            <a:r>
              <a:rPr sz="2600" spc="-20" dirty="0">
                <a:latin typeface="Constantia"/>
                <a:cs typeface="Constantia"/>
              </a:rPr>
              <a:t>“we”</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 pos="2752090" algn="l"/>
              </a:tabLst>
            </a:pPr>
            <a:r>
              <a:rPr sz="2600" spc="-10" dirty="0">
                <a:latin typeface="Constantia"/>
                <a:cs typeface="Constantia"/>
              </a:rPr>
              <a:t>Show</a:t>
            </a:r>
            <a:r>
              <a:rPr sz="2600" spc="-145" dirty="0">
                <a:latin typeface="Constantia"/>
                <a:cs typeface="Constantia"/>
              </a:rPr>
              <a:t> </a:t>
            </a:r>
            <a:r>
              <a:rPr sz="2600" spc="-20" dirty="0">
                <a:latin typeface="Constantia"/>
                <a:cs typeface="Constantia"/>
              </a:rPr>
              <a:t>audience’s	</a:t>
            </a:r>
            <a:r>
              <a:rPr sz="2600" spc="5" dirty="0">
                <a:latin typeface="Constantia"/>
                <a:cs typeface="Constantia"/>
              </a:rPr>
              <a:t>benefit </a:t>
            </a:r>
            <a:r>
              <a:rPr sz="2600" dirty="0">
                <a:latin typeface="Constantia"/>
                <a:cs typeface="Constantia"/>
              </a:rPr>
              <a:t>and </a:t>
            </a:r>
            <a:r>
              <a:rPr sz="2600" spc="-10" dirty="0">
                <a:latin typeface="Constantia"/>
                <a:cs typeface="Constantia"/>
              </a:rPr>
              <a:t>interest </a:t>
            </a:r>
            <a:r>
              <a:rPr sz="2600" dirty="0">
                <a:latin typeface="Constantia"/>
                <a:cs typeface="Constantia"/>
              </a:rPr>
              <a:t>in </a:t>
            </a:r>
            <a:r>
              <a:rPr sz="2600" spc="-5" dirty="0">
                <a:latin typeface="Constantia"/>
                <a:cs typeface="Constantia"/>
              </a:rPr>
              <a:t>the</a:t>
            </a:r>
            <a:r>
              <a:rPr sz="2600" spc="-484" dirty="0">
                <a:latin typeface="Constantia"/>
                <a:cs typeface="Constantia"/>
              </a:rPr>
              <a:t> </a:t>
            </a:r>
            <a:r>
              <a:rPr sz="2600" spc="-45" dirty="0">
                <a:latin typeface="Constantia"/>
                <a:cs typeface="Constantia"/>
              </a:rPr>
              <a:t>receiver.</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Emphasize </a:t>
            </a:r>
            <a:r>
              <a:rPr sz="2600" spc="-10" dirty="0">
                <a:latin typeface="Constantia"/>
                <a:cs typeface="Constantia"/>
              </a:rPr>
              <a:t>positive, </a:t>
            </a:r>
            <a:r>
              <a:rPr sz="2600" dirty="0">
                <a:latin typeface="Constantia"/>
                <a:cs typeface="Constantia"/>
              </a:rPr>
              <a:t>pleasant</a:t>
            </a:r>
            <a:r>
              <a:rPr sz="2600" spc="-275" dirty="0">
                <a:latin typeface="Constantia"/>
                <a:cs typeface="Constantia"/>
              </a:rPr>
              <a:t> </a:t>
            </a:r>
            <a:r>
              <a:rPr sz="2600" spc="-10" dirty="0">
                <a:latin typeface="Constantia"/>
                <a:cs typeface="Constantia"/>
              </a:rPr>
              <a:t>facts.</a:t>
            </a:r>
            <a:endParaRPr sz="2600">
              <a:latin typeface="Constantia"/>
              <a:cs typeface="Constanti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445766" y="801370"/>
            <a:ext cx="4250690" cy="1397000"/>
          </a:xfrm>
          <a:prstGeom prst="rect">
            <a:avLst/>
          </a:prstGeom>
        </p:spPr>
        <p:txBody>
          <a:bodyPr vert="horz" wrap="square" lIns="0" tIns="12700" rIns="0" bIns="0" rtlCol="0">
            <a:spAutoFit/>
          </a:bodyPr>
          <a:lstStyle/>
          <a:p>
            <a:pPr marL="12700" marR="5080" indent="73025">
              <a:lnSpc>
                <a:spcPct val="100000"/>
              </a:lnSpc>
              <a:spcBef>
                <a:spcPts val="100"/>
              </a:spcBef>
            </a:pPr>
            <a:r>
              <a:rPr spc="-5" dirty="0"/>
              <a:t>CHECKLIST FOR  CONSIDERATION</a:t>
            </a:r>
          </a:p>
        </p:txBody>
      </p:sp>
      <p:sp>
        <p:nvSpPr>
          <p:cNvPr id="8" name="object 8"/>
          <p:cNvSpPr txBox="1"/>
          <p:nvPr/>
        </p:nvSpPr>
        <p:spPr>
          <a:xfrm>
            <a:off x="535940" y="2676880"/>
            <a:ext cx="8047990" cy="2720340"/>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dirty="0">
                <a:latin typeface="Constantia"/>
                <a:cs typeface="Constantia"/>
              </a:rPr>
              <a:t>See</a:t>
            </a:r>
            <a:r>
              <a:rPr sz="2600" spc="-160" dirty="0">
                <a:latin typeface="Constantia"/>
                <a:cs typeface="Constantia"/>
              </a:rPr>
              <a:t> </a:t>
            </a:r>
            <a:r>
              <a:rPr sz="2600" spc="-20" dirty="0">
                <a:latin typeface="Constantia"/>
                <a:cs typeface="Constantia"/>
              </a:rPr>
              <a:t>your</a:t>
            </a:r>
            <a:r>
              <a:rPr sz="2600" spc="-100" dirty="0">
                <a:latin typeface="Constantia"/>
                <a:cs typeface="Constantia"/>
              </a:rPr>
              <a:t> </a:t>
            </a:r>
            <a:r>
              <a:rPr sz="2600" spc="-5" dirty="0">
                <a:latin typeface="Constantia"/>
                <a:cs typeface="Constantia"/>
              </a:rPr>
              <a:t>material</a:t>
            </a:r>
            <a:r>
              <a:rPr sz="2600" spc="-40" dirty="0">
                <a:latin typeface="Constantia"/>
                <a:cs typeface="Constantia"/>
              </a:rPr>
              <a:t> </a:t>
            </a:r>
            <a:r>
              <a:rPr sz="2600" spc="-10" dirty="0">
                <a:latin typeface="Constantia"/>
                <a:cs typeface="Constantia"/>
              </a:rPr>
              <a:t>from</a:t>
            </a:r>
            <a:r>
              <a:rPr sz="2600" spc="-130" dirty="0">
                <a:latin typeface="Constantia"/>
                <a:cs typeface="Constantia"/>
              </a:rPr>
              <a:t> </a:t>
            </a:r>
            <a:r>
              <a:rPr sz="2600" spc="-20" dirty="0">
                <a:latin typeface="Constantia"/>
                <a:cs typeface="Constantia"/>
              </a:rPr>
              <a:t>your</a:t>
            </a:r>
            <a:r>
              <a:rPr sz="2600" spc="-155" dirty="0">
                <a:latin typeface="Constantia"/>
                <a:cs typeface="Constantia"/>
              </a:rPr>
              <a:t> </a:t>
            </a:r>
            <a:r>
              <a:rPr sz="2600" spc="-5" dirty="0">
                <a:latin typeface="Constantia"/>
                <a:cs typeface="Constantia"/>
              </a:rPr>
              <a:t>readers</a:t>
            </a:r>
            <a:r>
              <a:rPr sz="2600" spc="-95" dirty="0">
                <a:latin typeface="Constantia"/>
                <a:cs typeface="Constantia"/>
              </a:rPr>
              <a:t> </a:t>
            </a:r>
            <a:r>
              <a:rPr sz="2600" spc="-5" dirty="0">
                <a:latin typeface="Constantia"/>
                <a:cs typeface="Constantia"/>
              </a:rPr>
              <a:t>point</a:t>
            </a:r>
            <a:r>
              <a:rPr sz="2600" spc="-135" dirty="0">
                <a:latin typeface="Constantia"/>
                <a:cs typeface="Constantia"/>
              </a:rPr>
              <a:t> </a:t>
            </a:r>
            <a:r>
              <a:rPr sz="2600" dirty="0">
                <a:latin typeface="Constantia"/>
                <a:cs typeface="Constantia"/>
              </a:rPr>
              <a:t>of</a:t>
            </a:r>
            <a:r>
              <a:rPr sz="2600" spc="-40" dirty="0">
                <a:latin typeface="Constantia"/>
                <a:cs typeface="Constantia"/>
              </a:rPr>
              <a:t> </a:t>
            </a:r>
            <a:r>
              <a:rPr sz="2600" spc="-50" dirty="0">
                <a:latin typeface="Constantia"/>
                <a:cs typeface="Constantia"/>
              </a:rPr>
              <a:t>view.</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40" dirty="0">
                <a:latin typeface="Constantia"/>
                <a:cs typeface="Constantia"/>
              </a:rPr>
              <a:t>“You” </a:t>
            </a:r>
            <a:r>
              <a:rPr sz="2600" spc="-5" dirty="0">
                <a:latin typeface="Constantia"/>
                <a:cs typeface="Constantia"/>
              </a:rPr>
              <a:t>is </a:t>
            </a:r>
            <a:r>
              <a:rPr sz="2600" spc="-15" dirty="0">
                <a:latin typeface="Constantia"/>
                <a:cs typeface="Constantia"/>
              </a:rPr>
              <a:t>more </a:t>
            </a:r>
            <a:r>
              <a:rPr sz="2600" spc="-10" dirty="0">
                <a:latin typeface="Constantia"/>
                <a:cs typeface="Constantia"/>
              </a:rPr>
              <a:t>desirable </a:t>
            </a:r>
            <a:r>
              <a:rPr sz="2600" spc="-5" dirty="0">
                <a:latin typeface="Constantia"/>
                <a:cs typeface="Constantia"/>
              </a:rPr>
              <a:t>than “I” </a:t>
            </a:r>
            <a:r>
              <a:rPr sz="2600" dirty="0">
                <a:latin typeface="Constantia"/>
                <a:cs typeface="Constantia"/>
              </a:rPr>
              <a:t>and</a:t>
            </a:r>
            <a:r>
              <a:rPr sz="2600" spc="-355" dirty="0">
                <a:latin typeface="Constantia"/>
                <a:cs typeface="Constantia"/>
              </a:rPr>
              <a:t> </a:t>
            </a:r>
            <a:r>
              <a:rPr sz="2600" spc="-110" dirty="0">
                <a:latin typeface="Constantia"/>
                <a:cs typeface="Constantia"/>
              </a:rPr>
              <a:t>“We”.</a:t>
            </a:r>
            <a:endParaRPr sz="2600">
              <a:latin typeface="Constantia"/>
              <a:cs typeface="Constantia"/>
            </a:endParaRPr>
          </a:p>
          <a:p>
            <a:pPr marL="286385" marR="79756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Readers</a:t>
            </a:r>
            <a:r>
              <a:rPr sz="2600" spc="-80" dirty="0">
                <a:latin typeface="Constantia"/>
                <a:cs typeface="Constantia"/>
              </a:rPr>
              <a:t> </a:t>
            </a:r>
            <a:r>
              <a:rPr sz="2600" spc="-15" dirty="0">
                <a:latin typeface="Constantia"/>
                <a:cs typeface="Constantia"/>
              </a:rPr>
              <a:t>like</a:t>
            </a:r>
            <a:r>
              <a:rPr sz="2600" spc="-85" dirty="0">
                <a:latin typeface="Constantia"/>
                <a:cs typeface="Constantia"/>
              </a:rPr>
              <a:t> </a:t>
            </a:r>
            <a:r>
              <a:rPr sz="2600" spc="-15" dirty="0">
                <a:latin typeface="Constantia"/>
                <a:cs typeface="Constantia"/>
              </a:rPr>
              <a:t>to</a:t>
            </a:r>
            <a:r>
              <a:rPr sz="2600" spc="-145" dirty="0">
                <a:latin typeface="Constantia"/>
                <a:cs typeface="Constantia"/>
              </a:rPr>
              <a:t> </a:t>
            </a:r>
            <a:r>
              <a:rPr sz="2600" dirty="0">
                <a:latin typeface="Constantia"/>
                <a:cs typeface="Constantia"/>
              </a:rPr>
              <a:t>see</a:t>
            </a:r>
            <a:r>
              <a:rPr sz="2600" spc="-55" dirty="0">
                <a:latin typeface="Constantia"/>
                <a:cs typeface="Constantia"/>
              </a:rPr>
              <a:t> </a:t>
            </a:r>
            <a:r>
              <a:rPr sz="2600" spc="-5" dirty="0">
                <a:latin typeface="Constantia"/>
                <a:cs typeface="Constantia"/>
              </a:rPr>
              <a:t>benefits.</a:t>
            </a:r>
            <a:r>
              <a:rPr sz="2600" spc="-20" dirty="0">
                <a:latin typeface="Constantia"/>
                <a:cs typeface="Constantia"/>
              </a:rPr>
              <a:t> </a:t>
            </a:r>
            <a:r>
              <a:rPr sz="2600" dirty="0">
                <a:latin typeface="Constantia"/>
                <a:cs typeface="Constantia"/>
              </a:rPr>
              <a:t>Be</a:t>
            </a:r>
            <a:r>
              <a:rPr sz="2600" spc="-125" dirty="0">
                <a:latin typeface="Constantia"/>
                <a:cs typeface="Constantia"/>
              </a:rPr>
              <a:t> </a:t>
            </a:r>
            <a:r>
              <a:rPr sz="2600" spc="-10" dirty="0">
                <a:latin typeface="Constantia"/>
                <a:cs typeface="Constantia"/>
              </a:rPr>
              <a:t>sure</a:t>
            </a:r>
            <a:r>
              <a:rPr sz="2600" spc="-75" dirty="0">
                <a:latin typeface="Constantia"/>
                <a:cs typeface="Constantia"/>
              </a:rPr>
              <a:t> </a:t>
            </a:r>
            <a:r>
              <a:rPr sz="2600" dirty="0">
                <a:latin typeface="Constantia"/>
                <a:cs typeface="Constantia"/>
              </a:rPr>
              <a:t>benefits</a:t>
            </a:r>
            <a:r>
              <a:rPr sz="2600" spc="-130" dirty="0">
                <a:latin typeface="Constantia"/>
                <a:cs typeface="Constantia"/>
              </a:rPr>
              <a:t> </a:t>
            </a:r>
            <a:r>
              <a:rPr sz="2600" spc="-15" dirty="0">
                <a:latin typeface="Constantia"/>
                <a:cs typeface="Constantia"/>
              </a:rPr>
              <a:t>are</a:t>
            </a:r>
            <a:r>
              <a:rPr sz="2600" spc="-120" dirty="0">
                <a:latin typeface="Constantia"/>
                <a:cs typeface="Constantia"/>
              </a:rPr>
              <a:t> </a:t>
            </a:r>
            <a:r>
              <a:rPr sz="2600" dirty="0">
                <a:latin typeface="Constantia"/>
                <a:cs typeface="Constantia"/>
              </a:rPr>
              <a:t>a  </a:t>
            </a:r>
            <a:r>
              <a:rPr sz="2600" spc="-10" dirty="0">
                <a:latin typeface="Constantia"/>
                <a:cs typeface="Constantia"/>
              </a:rPr>
              <a:t>prominent </a:t>
            </a:r>
            <a:r>
              <a:rPr sz="2600" spc="-5" dirty="0">
                <a:latin typeface="Constantia"/>
                <a:cs typeface="Constantia"/>
              </a:rPr>
              <a:t>part </a:t>
            </a:r>
            <a:r>
              <a:rPr sz="2600" dirty="0">
                <a:latin typeface="Constantia"/>
                <a:cs typeface="Constantia"/>
              </a:rPr>
              <a:t>of </a:t>
            </a:r>
            <a:r>
              <a:rPr sz="2600" spc="-5" dirty="0">
                <a:latin typeface="Constantia"/>
                <a:cs typeface="Constantia"/>
              </a:rPr>
              <a:t>the</a:t>
            </a:r>
            <a:r>
              <a:rPr sz="2600" spc="-320" dirty="0">
                <a:latin typeface="Constantia"/>
                <a:cs typeface="Constantia"/>
              </a:rPr>
              <a:t> </a:t>
            </a:r>
            <a:r>
              <a:rPr sz="2600" spc="-10" dirty="0">
                <a:latin typeface="Constantia"/>
                <a:cs typeface="Constantia"/>
              </a:rPr>
              <a:t>message.</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Consciously</a:t>
            </a:r>
            <a:r>
              <a:rPr sz="2600" spc="-150" dirty="0">
                <a:latin typeface="Constantia"/>
                <a:cs typeface="Constantia"/>
              </a:rPr>
              <a:t> </a:t>
            </a:r>
            <a:r>
              <a:rPr sz="2600" spc="-5" dirty="0">
                <a:latin typeface="Constantia"/>
                <a:cs typeface="Constantia"/>
              </a:rPr>
              <a:t>use</a:t>
            </a:r>
            <a:r>
              <a:rPr sz="2600" spc="-114" dirty="0">
                <a:latin typeface="Constantia"/>
                <a:cs typeface="Constantia"/>
              </a:rPr>
              <a:t> </a:t>
            </a:r>
            <a:r>
              <a:rPr sz="2600" spc="-15" dirty="0">
                <a:latin typeface="Constantia"/>
                <a:cs typeface="Constantia"/>
              </a:rPr>
              <a:t>positive</a:t>
            </a:r>
            <a:r>
              <a:rPr sz="2600" spc="-145" dirty="0">
                <a:latin typeface="Constantia"/>
                <a:cs typeface="Constantia"/>
              </a:rPr>
              <a:t> </a:t>
            </a:r>
            <a:r>
              <a:rPr sz="2600" spc="-20" dirty="0">
                <a:latin typeface="Constantia"/>
                <a:cs typeface="Constantia"/>
              </a:rPr>
              <a:t>words;</a:t>
            </a:r>
            <a:r>
              <a:rPr sz="2600" spc="-65" dirty="0">
                <a:latin typeface="Constantia"/>
                <a:cs typeface="Constantia"/>
              </a:rPr>
              <a:t> </a:t>
            </a:r>
            <a:r>
              <a:rPr sz="2600" spc="-5" dirty="0">
                <a:latin typeface="Constantia"/>
                <a:cs typeface="Constantia"/>
              </a:rPr>
              <a:t>readers</a:t>
            </a:r>
            <a:r>
              <a:rPr sz="2600" spc="-110" dirty="0">
                <a:latin typeface="Constantia"/>
                <a:cs typeface="Constantia"/>
              </a:rPr>
              <a:t> </a:t>
            </a:r>
            <a:r>
              <a:rPr sz="2600" dirty="0">
                <a:latin typeface="Constantia"/>
                <a:cs typeface="Constantia"/>
              </a:rPr>
              <a:t>will</a:t>
            </a:r>
            <a:r>
              <a:rPr sz="2600" spc="-50" dirty="0">
                <a:latin typeface="Constantia"/>
                <a:cs typeface="Constantia"/>
              </a:rPr>
              <a:t> </a:t>
            </a:r>
            <a:r>
              <a:rPr sz="2600" spc="-10" dirty="0">
                <a:latin typeface="Constantia"/>
                <a:cs typeface="Constantia"/>
              </a:rPr>
              <a:t>react</a:t>
            </a:r>
            <a:r>
              <a:rPr sz="2600" spc="-70" dirty="0">
                <a:latin typeface="Constantia"/>
                <a:cs typeface="Constantia"/>
              </a:rPr>
              <a:t> </a:t>
            </a:r>
            <a:r>
              <a:rPr sz="2600" spc="-15" dirty="0">
                <a:latin typeface="Constantia"/>
                <a:cs typeface="Constantia"/>
              </a:rPr>
              <a:t>more  </a:t>
            </a:r>
            <a:r>
              <a:rPr sz="2600" spc="-45" dirty="0">
                <a:latin typeface="Constantia"/>
                <a:cs typeface="Constantia"/>
              </a:rPr>
              <a:t>favorably.</a:t>
            </a:r>
            <a:endParaRPr sz="2600">
              <a:latin typeface="Constantia"/>
              <a:cs typeface="Constanti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279650" y="1636522"/>
            <a:ext cx="4584700" cy="788035"/>
          </a:xfrm>
          <a:prstGeom prst="rect">
            <a:avLst/>
          </a:prstGeom>
        </p:spPr>
        <p:txBody>
          <a:bodyPr vert="horz" wrap="square" lIns="0" tIns="13335" rIns="0" bIns="0" rtlCol="0">
            <a:spAutoFit/>
          </a:bodyPr>
          <a:lstStyle/>
          <a:p>
            <a:pPr marL="12700">
              <a:lnSpc>
                <a:spcPct val="100000"/>
              </a:lnSpc>
              <a:spcBef>
                <a:spcPts val="105"/>
              </a:spcBef>
            </a:pPr>
            <a:r>
              <a:rPr sz="5000" spc="-5" dirty="0"/>
              <a:t>CONCRETENESS</a:t>
            </a:r>
            <a:endParaRPr sz="5000"/>
          </a:p>
        </p:txBody>
      </p:sp>
      <p:sp>
        <p:nvSpPr>
          <p:cNvPr id="8" name="object 8"/>
          <p:cNvSpPr txBox="1"/>
          <p:nvPr/>
        </p:nvSpPr>
        <p:spPr>
          <a:xfrm>
            <a:off x="535940" y="3365119"/>
            <a:ext cx="8063865" cy="2087245"/>
          </a:xfrm>
          <a:prstGeom prst="rect">
            <a:avLst/>
          </a:prstGeom>
        </p:spPr>
        <p:txBody>
          <a:bodyPr vert="horz" wrap="square" lIns="0" tIns="13335" rIns="0" bIns="0" rtlCol="0">
            <a:spAutoFit/>
          </a:bodyPr>
          <a:lstStyle/>
          <a:p>
            <a:pPr marL="286385" marR="799465" indent="-274320">
              <a:lnSpc>
                <a:spcPct val="100000"/>
              </a:lnSpc>
              <a:spcBef>
                <a:spcPts val="105"/>
              </a:spcBef>
              <a:buClr>
                <a:srgbClr val="0AD0D9"/>
              </a:buClr>
              <a:buSzPct val="94230"/>
              <a:buFont typeface="Wingdings 2"/>
              <a:buChar char=""/>
              <a:tabLst>
                <a:tab pos="287020" algn="l"/>
              </a:tabLst>
            </a:pPr>
            <a:r>
              <a:rPr sz="2600" spc="-5" dirty="0">
                <a:latin typeface="Constantia"/>
                <a:cs typeface="Constantia"/>
              </a:rPr>
              <a:t>Communicating </a:t>
            </a:r>
            <a:r>
              <a:rPr sz="2600" spc="-20" dirty="0">
                <a:latin typeface="Constantia"/>
                <a:cs typeface="Constantia"/>
              </a:rPr>
              <a:t>concretely </a:t>
            </a:r>
            <a:r>
              <a:rPr sz="2600" spc="-5" dirty="0">
                <a:latin typeface="Constantia"/>
                <a:cs typeface="Constantia"/>
              </a:rPr>
              <a:t>means being</a:t>
            </a:r>
            <a:r>
              <a:rPr sz="2600" spc="-229" dirty="0">
                <a:latin typeface="Constantia"/>
                <a:cs typeface="Constantia"/>
              </a:rPr>
              <a:t> </a:t>
            </a:r>
            <a:r>
              <a:rPr sz="2600" dirty="0">
                <a:latin typeface="Constantia"/>
                <a:cs typeface="Constantia"/>
              </a:rPr>
              <a:t>specific,  </a:t>
            </a:r>
            <a:r>
              <a:rPr sz="2600" spc="-5" dirty="0">
                <a:latin typeface="Constantia"/>
                <a:cs typeface="Constantia"/>
              </a:rPr>
              <a:t>definite</a:t>
            </a:r>
            <a:r>
              <a:rPr sz="2600" spc="-140" dirty="0">
                <a:latin typeface="Constantia"/>
                <a:cs typeface="Constantia"/>
              </a:rPr>
              <a:t> </a:t>
            </a:r>
            <a:r>
              <a:rPr sz="2600" dirty="0">
                <a:latin typeface="Constantia"/>
                <a:cs typeface="Constantia"/>
              </a:rPr>
              <a:t>and</a:t>
            </a:r>
            <a:r>
              <a:rPr sz="2600" spc="-85" dirty="0">
                <a:latin typeface="Constantia"/>
                <a:cs typeface="Constantia"/>
              </a:rPr>
              <a:t> </a:t>
            </a:r>
            <a:r>
              <a:rPr sz="2600" spc="-5" dirty="0">
                <a:latin typeface="Constantia"/>
                <a:cs typeface="Constantia"/>
              </a:rPr>
              <a:t>vivid</a:t>
            </a:r>
            <a:r>
              <a:rPr sz="2600" spc="-55" dirty="0">
                <a:latin typeface="Constantia"/>
                <a:cs typeface="Constantia"/>
              </a:rPr>
              <a:t> </a:t>
            </a:r>
            <a:r>
              <a:rPr sz="2600" spc="-10" dirty="0">
                <a:latin typeface="Constantia"/>
                <a:cs typeface="Constantia"/>
              </a:rPr>
              <a:t>rather</a:t>
            </a:r>
            <a:r>
              <a:rPr sz="2600" spc="-120" dirty="0">
                <a:latin typeface="Constantia"/>
                <a:cs typeface="Constantia"/>
              </a:rPr>
              <a:t> </a:t>
            </a:r>
            <a:r>
              <a:rPr sz="2600" spc="-5" dirty="0">
                <a:latin typeface="Constantia"/>
                <a:cs typeface="Constantia"/>
              </a:rPr>
              <a:t>than</a:t>
            </a:r>
            <a:r>
              <a:rPr sz="2600" spc="-125" dirty="0">
                <a:latin typeface="Constantia"/>
                <a:cs typeface="Constantia"/>
              </a:rPr>
              <a:t> </a:t>
            </a:r>
            <a:r>
              <a:rPr sz="2600" spc="-5" dirty="0">
                <a:latin typeface="Constantia"/>
                <a:cs typeface="Constantia"/>
              </a:rPr>
              <a:t>vague</a:t>
            </a:r>
            <a:r>
              <a:rPr sz="2600" spc="-155" dirty="0">
                <a:latin typeface="Constantia"/>
                <a:cs typeface="Constantia"/>
              </a:rPr>
              <a:t> </a:t>
            </a:r>
            <a:r>
              <a:rPr sz="2600" dirty="0">
                <a:latin typeface="Constantia"/>
                <a:cs typeface="Constantia"/>
              </a:rPr>
              <a:t>and</a:t>
            </a:r>
            <a:r>
              <a:rPr sz="2600" spc="-70" dirty="0">
                <a:latin typeface="Constantia"/>
                <a:cs typeface="Constantia"/>
              </a:rPr>
              <a:t> </a:t>
            </a:r>
            <a:r>
              <a:rPr sz="2600" spc="-15" dirty="0">
                <a:latin typeface="Constantia"/>
                <a:cs typeface="Constantia"/>
              </a:rPr>
              <a:t>general.</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Use </a:t>
            </a:r>
            <a:r>
              <a:rPr sz="2600" spc="-15" dirty="0">
                <a:latin typeface="Constantia"/>
                <a:cs typeface="Constantia"/>
              </a:rPr>
              <a:t>denotative </a:t>
            </a:r>
            <a:r>
              <a:rPr sz="2600" spc="-20" dirty="0">
                <a:latin typeface="Constantia"/>
                <a:cs typeface="Constantia"/>
              </a:rPr>
              <a:t>words </a:t>
            </a:r>
            <a:r>
              <a:rPr sz="2600" dirty="0">
                <a:latin typeface="Constantia"/>
                <a:cs typeface="Constantia"/>
              </a:rPr>
              <a:t>(dictionary </a:t>
            </a:r>
            <a:r>
              <a:rPr sz="2600" spc="-5" dirty="0">
                <a:latin typeface="Constantia"/>
                <a:cs typeface="Constantia"/>
              </a:rPr>
              <a:t>based, </a:t>
            </a:r>
            <a:r>
              <a:rPr sz="2600" spc="-10" dirty="0">
                <a:latin typeface="Constantia"/>
                <a:cs typeface="Constantia"/>
              </a:rPr>
              <a:t>direct) rather  </a:t>
            </a:r>
            <a:r>
              <a:rPr sz="2600" spc="-5" dirty="0">
                <a:latin typeface="Constantia"/>
                <a:cs typeface="Constantia"/>
              </a:rPr>
              <a:t>than</a:t>
            </a:r>
            <a:r>
              <a:rPr sz="2600" spc="-130" dirty="0">
                <a:latin typeface="Constantia"/>
                <a:cs typeface="Constantia"/>
              </a:rPr>
              <a:t> </a:t>
            </a:r>
            <a:r>
              <a:rPr sz="2600" spc="-15" dirty="0">
                <a:latin typeface="Constantia"/>
                <a:cs typeface="Constantia"/>
              </a:rPr>
              <a:t>connotative</a:t>
            </a:r>
            <a:r>
              <a:rPr sz="2600" spc="-180" dirty="0">
                <a:latin typeface="Constantia"/>
                <a:cs typeface="Constantia"/>
              </a:rPr>
              <a:t> </a:t>
            </a:r>
            <a:r>
              <a:rPr sz="2600" spc="-20" dirty="0">
                <a:latin typeface="Constantia"/>
                <a:cs typeface="Constantia"/>
              </a:rPr>
              <a:t>words</a:t>
            </a:r>
            <a:r>
              <a:rPr sz="2600" spc="-70" dirty="0">
                <a:latin typeface="Constantia"/>
                <a:cs typeface="Constantia"/>
              </a:rPr>
              <a:t> </a:t>
            </a:r>
            <a:r>
              <a:rPr sz="2600" spc="-5" dirty="0">
                <a:latin typeface="Constantia"/>
                <a:cs typeface="Constantia"/>
              </a:rPr>
              <a:t>(ideas,</a:t>
            </a:r>
            <a:r>
              <a:rPr sz="2600" spc="-20" dirty="0">
                <a:latin typeface="Constantia"/>
                <a:cs typeface="Constantia"/>
              </a:rPr>
              <a:t> </a:t>
            </a:r>
            <a:r>
              <a:rPr sz="2600" spc="-5" dirty="0">
                <a:latin typeface="Constantia"/>
                <a:cs typeface="Constantia"/>
              </a:rPr>
              <a:t>notions</a:t>
            </a:r>
            <a:r>
              <a:rPr sz="2600" spc="-130" dirty="0">
                <a:latin typeface="Constantia"/>
                <a:cs typeface="Constantia"/>
              </a:rPr>
              <a:t> </a:t>
            </a:r>
            <a:r>
              <a:rPr sz="2600" spc="-10" dirty="0">
                <a:latin typeface="Constantia"/>
                <a:cs typeface="Constantia"/>
              </a:rPr>
              <a:t>suggested</a:t>
            </a:r>
            <a:r>
              <a:rPr sz="2600" spc="-35" dirty="0">
                <a:latin typeface="Constantia"/>
                <a:cs typeface="Constantia"/>
              </a:rPr>
              <a:t> </a:t>
            </a:r>
            <a:r>
              <a:rPr sz="2600" spc="-15" dirty="0">
                <a:latin typeface="Constantia"/>
                <a:cs typeface="Constantia"/>
              </a:rPr>
              <a:t>by</a:t>
            </a:r>
            <a:r>
              <a:rPr sz="2600" spc="-140" dirty="0">
                <a:latin typeface="Constantia"/>
                <a:cs typeface="Constantia"/>
              </a:rPr>
              <a:t> </a:t>
            </a:r>
            <a:r>
              <a:rPr sz="2600" dirty="0">
                <a:latin typeface="Constantia"/>
                <a:cs typeface="Constantia"/>
              </a:rPr>
              <a:t>or  </a:t>
            </a:r>
            <a:r>
              <a:rPr sz="2600" spc="-5" dirty="0">
                <a:latin typeface="Constantia"/>
                <a:cs typeface="Constantia"/>
              </a:rPr>
              <a:t>associated </a:t>
            </a:r>
            <a:r>
              <a:rPr sz="2600" dirty="0">
                <a:latin typeface="Constantia"/>
                <a:cs typeface="Constantia"/>
              </a:rPr>
              <a:t>with a</a:t>
            </a:r>
            <a:r>
              <a:rPr sz="2600" spc="-350" dirty="0">
                <a:latin typeface="Constantia"/>
                <a:cs typeface="Constantia"/>
              </a:rPr>
              <a:t> </a:t>
            </a:r>
            <a:r>
              <a:rPr sz="2600" spc="-80" dirty="0">
                <a:latin typeface="Constantia"/>
                <a:cs typeface="Constantia"/>
              </a:rPr>
              <a:t>word”.</a:t>
            </a:r>
            <a:endParaRPr sz="2600">
              <a:latin typeface="Constantia"/>
              <a:cs typeface="Constanti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136519" y="1045209"/>
            <a:ext cx="2870835" cy="788035"/>
          </a:xfrm>
          <a:prstGeom prst="rect">
            <a:avLst/>
          </a:prstGeom>
        </p:spPr>
        <p:txBody>
          <a:bodyPr vert="horz" wrap="square" lIns="0" tIns="13335" rIns="0" bIns="0" rtlCol="0">
            <a:spAutoFit/>
          </a:bodyPr>
          <a:lstStyle/>
          <a:p>
            <a:pPr marL="12700">
              <a:lnSpc>
                <a:spcPct val="100000"/>
              </a:lnSpc>
              <a:spcBef>
                <a:spcPts val="105"/>
              </a:spcBef>
            </a:pPr>
            <a:r>
              <a:rPr sz="5000" spc="-5" dirty="0"/>
              <a:t>BENEFITS</a:t>
            </a:r>
            <a:endParaRPr sz="5000"/>
          </a:p>
        </p:txBody>
      </p:sp>
      <p:sp>
        <p:nvSpPr>
          <p:cNvPr id="8" name="object 8"/>
          <p:cNvSpPr txBox="1"/>
          <p:nvPr/>
        </p:nvSpPr>
        <p:spPr>
          <a:xfrm>
            <a:off x="535940" y="2905480"/>
            <a:ext cx="7466330" cy="184848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20" dirty="0">
                <a:latin typeface="Constantia"/>
                <a:cs typeface="Constantia"/>
              </a:rPr>
              <a:t>Receivers</a:t>
            </a:r>
            <a:r>
              <a:rPr sz="2600" spc="-90" dirty="0">
                <a:latin typeface="Constantia"/>
                <a:cs typeface="Constantia"/>
              </a:rPr>
              <a:t> </a:t>
            </a:r>
            <a:r>
              <a:rPr sz="2600" spc="-15" dirty="0">
                <a:latin typeface="Constantia"/>
                <a:cs typeface="Constantia"/>
              </a:rPr>
              <a:t>know</a:t>
            </a:r>
            <a:r>
              <a:rPr sz="2600" spc="-125" dirty="0">
                <a:latin typeface="Constantia"/>
                <a:cs typeface="Constantia"/>
              </a:rPr>
              <a:t> </a:t>
            </a:r>
            <a:r>
              <a:rPr sz="2600" spc="-10" dirty="0">
                <a:latin typeface="Constantia"/>
                <a:cs typeface="Constantia"/>
              </a:rPr>
              <a:t>exactly</a:t>
            </a:r>
            <a:r>
              <a:rPr sz="2600" spc="-140" dirty="0">
                <a:latin typeface="Constantia"/>
                <a:cs typeface="Constantia"/>
              </a:rPr>
              <a:t> </a:t>
            </a:r>
            <a:r>
              <a:rPr sz="2600" spc="-5" dirty="0">
                <a:latin typeface="Constantia"/>
                <a:cs typeface="Constantia"/>
              </a:rPr>
              <a:t>what</a:t>
            </a:r>
            <a:r>
              <a:rPr sz="2600" spc="-85" dirty="0">
                <a:latin typeface="Constantia"/>
                <a:cs typeface="Constantia"/>
              </a:rPr>
              <a:t> </a:t>
            </a:r>
            <a:r>
              <a:rPr sz="2600" spc="-5" dirty="0">
                <a:latin typeface="Constantia"/>
                <a:cs typeface="Constantia"/>
              </a:rPr>
              <a:t>is</a:t>
            </a:r>
            <a:r>
              <a:rPr sz="2600" spc="-90" dirty="0">
                <a:latin typeface="Constantia"/>
                <a:cs typeface="Constantia"/>
              </a:rPr>
              <a:t> </a:t>
            </a:r>
            <a:r>
              <a:rPr sz="2600" spc="-10" dirty="0">
                <a:latin typeface="Constantia"/>
                <a:cs typeface="Constantia"/>
              </a:rPr>
              <a:t>required</a:t>
            </a:r>
            <a:r>
              <a:rPr sz="2600" spc="-80" dirty="0">
                <a:latin typeface="Constantia"/>
                <a:cs typeface="Constantia"/>
              </a:rPr>
              <a:t> </a:t>
            </a:r>
            <a:r>
              <a:rPr sz="2600" dirty="0">
                <a:latin typeface="Constantia"/>
                <a:cs typeface="Constantia"/>
              </a:rPr>
              <a:t>or</a:t>
            </a:r>
            <a:r>
              <a:rPr sz="2600" spc="-150" dirty="0">
                <a:latin typeface="Constantia"/>
                <a:cs typeface="Constantia"/>
              </a:rPr>
              <a:t> </a:t>
            </a:r>
            <a:r>
              <a:rPr sz="2600" spc="-10" dirty="0">
                <a:latin typeface="Constantia"/>
                <a:cs typeface="Constantia"/>
              </a:rPr>
              <a:t>desired.</a:t>
            </a:r>
            <a:endParaRPr sz="2600">
              <a:latin typeface="Constantia"/>
              <a:cs typeface="Constantia"/>
            </a:endParaRPr>
          </a:p>
          <a:p>
            <a:pPr marL="286385" marR="77978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Increase</a:t>
            </a:r>
            <a:r>
              <a:rPr sz="2600" spc="-110" dirty="0">
                <a:latin typeface="Constantia"/>
                <a:cs typeface="Constantia"/>
              </a:rPr>
              <a:t> </a:t>
            </a:r>
            <a:r>
              <a:rPr sz="2600" spc="-5" dirty="0">
                <a:latin typeface="Constantia"/>
                <a:cs typeface="Constantia"/>
              </a:rPr>
              <a:t>the</a:t>
            </a:r>
            <a:r>
              <a:rPr sz="2600" spc="-130" dirty="0">
                <a:latin typeface="Constantia"/>
                <a:cs typeface="Constantia"/>
              </a:rPr>
              <a:t> </a:t>
            </a:r>
            <a:r>
              <a:rPr sz="2600" spc="-10" dirty="0">
                <a:latin typeface="Constantia"/>
                <a:cs typeface="Constantia"/>
              </a:rPr>
              <a:t>chances</a:t>
            </a:r>
            <a:r>
              <a:rPr sz="2600" spc="-90" dirty="0">
                <a:latin typeface="Constantia"/>
                <a:cs typeface="Constantia"/>
              </a:rPr>
              <a:t> </a:t>
            </a:r>
            <a:r>
              <a:rPr sz="2600" spc="-5" dirty="0">
                <a:latin typeface="Constantia"/>
                <a:cs typeface="Constantia"/>
              </a:rPr>
              <a:t>that</a:t>
            </a:r>
            <a:r>
              <a:rPr sz="2600" spc="-105" dirty="0">
                <a:latin typeface="Constantia"/>
                <a:cs typeface="Constantia"/>
              </a:rPr>
              <a:t> </a:t>
            </a:r>
            <a:r>
              <a:rPr sz="2600" spc="-5" dirty="0">
                <a:latin typeface="Constantia"/>
                <a:cs typeface="Constantia"/>
              </a:rPr>
              <a:t>the</a:t>
            </a:r>
            <a:r>
              <a:rPr sz="2600" spc="-70" dirty="0">
                <a:latin typeface="Constantia"/>
                <a:cs typeface="Constantia"/>
              </a:rPr>
              <a:t> </a:t>
            </a:r>
            <a:r>
              <a:rPr sz="2600" spc="-15" dirty="0">
                <a:latin typeface="Constantia"/>
                <a:cs typeface="Constantia"/>
              </a:rPr>
              <a:t>message</a:t>
            </a:r>
            <a:r>
              <a:rPr sz="2600" spc="-140" dirty="0">
                <a:latin typeface="Constantia"/>
                <a:cs typeface="Constantia"/>
              </a:rPr>
              <a:t> </a:t>
            </a:r>
            <a:r>
              <a:rPr sz="2600" dirty="0">
                <a:latin typeface="Constantia"/>
                <a:cs typeface="Constantia"/>
              </a:rPr>
              <a:t>will</a:t>
            </a:r>
            <a:r>
              <a:rPr sz="2600" spc="-20" dirty="0">
                <a:latin typeface="Constantia"/>
                <a:cs typeface="Constantia"/>
              </a:rPr>
              <a:t> </a:t>
            </a:r>
            <a:r>
              <a:rPr sz="2600" spc="-5" dirty="0">
                <a:latin typeface="Constantia"/>
                <a:cs typeface="Constantia"/>
              </a:rPr>
              <a:t>be  </a:t>
            </a:r>
            <a:r>
              <a:rPr sz="2600" spc="-10" dirty="0">
                <a:latin typeface="Constantia"/>
                <a:cs typeface="Constantia"/>
              </a:rPr>
              <a:t>interpreted </a:t>
            </a:r>
            <a:r>
              <a:rPr sz="2600" spc="-5" dirty="0">
                <a:latin typeface="Constantia"/>
                <a:cs typeface="Constantia"/>
              </a:rPr>
              <a:t>the </a:t>
            </a:r>
            <a:r>
              <a:rPr sz="2600" spc="-25" dirty="0">
                <a:latin typeface="Constantia"/>
                <a:cs typeface="Constantia"/>
              </a:rPr>
              <a:t>way </a:t>
            </a:r>
            <a:r>
              <a:rPr sz="2600" dirty="0">
                <a:latin typeface="Constantia"/>
                <a:cs typeface="Constantia"/>
              </a:rPr>
              <a:t>sender</a:t>
            </a:r>
            <a:r>
              <a:rPr sz="2600" spc="-380" dirty="0">
                <a:latin typeface="Constantia"/>
                <a:cs typeface="Constantia"/>
              </a:rPr>
              <a:t> </a:t>
            </a:r>
            <a:r>
              <a:rPr sz="2600" spc="-5" dirty="0">
                <a:latin typeface="Constantia"/>
                <a:cs typeface="Constantia"/>
              </a:rPr>
              <a:t>intended.</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5" dirty="0">
                <a:latin typeface="Constantia"/>
                <a:cs typeface="Constantia"/>
              </a:rPr>
              <a:t>More </a:t>
            </a:r>
            <a:r>
              <a:rPr sz="2600" spc="-5" dirty="0">
                <a:latin typeface="Constantia"/>
                <a:cs typeface="Constantia"/>
              </a:rPr>
              <a:t>vivid </a:t>
            </a:r>
            <a:r>
              <a:rPr sz="2600" dirty="0">
                <a:latin typeface="Constantia"/>
                <a:cs typeface="Constantia"/>
              </a:rPr>
              <a:t>and</a:t>
            </a:r>
            <a:r>
              <a:rPr sz="2600" spc="-229" dirty="0">
                <a:latin typeface="Constantia"/>
                <a:cs typeface="Constantia"/>
              </a:rPr>
              <a:t> </a:t>
            </a:r>
            <a:r>
              <a:rPr sz="2600" spc="-15" dirty="0">
                <a:latin typeface="Constantia"/>
                <a:cs typeface="Constantia"/>
              </a:rPr>
              <a:t>interesting.</a:t>
            </a:r>
            <a:endParaRPr sz="2600">
              <a:latin typeface="Constantia"/>
              <a:cs typeface="Constanti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802640" y="725170"/>
            <a:ext cx="7542530" cy="1397000"/>
          </a:xfrm>
          <a:prstGeom prst="rect">
            <a:avLst/>
          </a:prstGeom>
        </p:spPr>
        <p:txBody>
          <a:bodyPr vert="horz" wrap="square" lIns="0" tIns="12700" rIns="0" bIns="0" rtlCol="0">
            <a:spAutoFit/>
          </a:bodyPr>
          <a:lstStyle/>
          <a:p>
            <a:pPr marL="1719580" marR="5080" indent="-1707514">
              <a:lnSpc>
                <a:spcPct val="100000"/>
              </a:lnSpc>
              <a:spcBef>
                <a:spcPts val="100"/>
              </a:spcBef>
            </a:pPr>
            <a:r>
              <a:rPr dirty="0"/>
              <a:t>SPECIFIC </a:t>
            </a:r>
            <a:r>
              <a:rPr spc="-5" dirty="0"/>
              <a:t>WAYS </a:t>
            </a:r>
            <a:r>
              <a:rPr spc="-10" dirty="0"/>
              <a:t>TO</a:t>
            </a:r>
            <a:r>
              <a:rPr spc="-95" dirty="0"/>
              <a:t> </a:t>
            </a:r>
            <a:r>
              <a:rPr dirty="0"/>
              <a:t>INDICATE  </a:t>
            </a:r>
            <a:r>
              <a:rPr spc="-5" dirty="0"/>
              <a:t>CONCRETENESS</a:t>
            </a:r>
          </a:p>
        </p:txBody>
      </p:sp>
      <p:sp>
        <p:nvSpPr>
          <p:cNvPr id="8" name="object 8"/>
          <p:cNvSpPr txBox="1"/>
          <p:nvPr/>
        </p:nvSpPr>
        <p:spPr>
          <a:xfrm>
            <a:off x="535940" y="2829280"/>
            <a:ext cx="5414010" cy="145224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20" dirty="0">
                <a:latin typeface="Constantia"/>
                <a:cs typeface="Constantia"/>
              </a:rPr>
              <a:t>Use </a:t>
            </a:r>
            <a:r>
              <a:rPr sz="2600" spc="5" dirty="0">
                <a:latin typeface="Constantia"/>
                <a:cs typeface="Constantia"/>
              </a:rPr>
              <a:t>specific </a:t>
            </a:r>
            <a:r>
              <a:rPr sz="2600" spc="-5" dirty="0">
                <a:latin typeface="Constantia"/>
                <a:cs typeface="Constantia"/>
              </a:rPr>
              <a:t>facts </a:t>
            </a:r>
            <a:r>
              <a:rPr sz="2600" dirty="0">
                <a:latin typeface="Constantia"/>
                <a:cs typeface="Constantia"/>
              </a:rPr>
              <a:t>and</a:t>
            </a:r>
            <a:r>
              <a:rPr sz="2600" spc="-350" dirty="0">
                <a:latin typeface="Constantia"/>
                <a:cs typeface="Constantia"/>
              </a:rPr>
              <a:t> </a:t>
            </a:r>
            <a:r>
              <a:rPr sz="2600" dirty="0">
                <a:latin typeface="Constantia"/>
                <a:cs typeface="Constantia"/>
              </a:rPr>
              <a:t>figures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Put</a:t>
            </a:r>
            <a:r>
              <a:rPr sz="2600" spc="-160" dirty="0">
                <a:latin typeface="Constantia"/>
                <a:cs typeface="Constantia"/>
              </a:rPr>
              <a:t> </a:t>
            </a:r>
            <a:r>
              <a:rPr sz="2600" dirty="0">
                <a:latin typeface="Constantia"/>
                <a:cs typeface="Constantia"/>
              </a:rPr>
              <a:t>action</a:t>
            </a:r>
            <a:r>
              <a:rPr sz="2600" spc="-65" dirty="0">
                <a:latin typeface="Constantia"/>
                <a:cs typeface="Constantia"/>
              </a:rPr>
              <a:t> </a:t>
            </a:r>
            <a:r>
              <a:rPr sz="2600" spc="-5" dirty="0">
                <a:latin typeface="Constantia"/>
                <a:cs typeface="Constantia"/>
              </a:rPr>
              <a:t>in</a:t>
            </a:r>
            <a:r>
              <a:rPr sz="2600" spc="-125" dirty="0">
                <a:latin typeface="Constantia"/>
                <a:cs typeface="Constantia"/>
              </a:rPr>
              <a:t> </a:t>
            </a:r>
            <a:r>
              <a:rPr sz="2600" spc="-20" dirty="0">
                <a:latin typeface="Constantia"/>
                <a:cs typeface="Constantia"/>
              </a:rPr>
              <a:t>your</a:t>
            </a:r>
            <a:r>
              <a:rPr sz="2600" spc="-190" dirty="0">
                <a:latin typeface="Constantia"/>
                <a:cs typeface="Constantia"/>
              </a:rPr>
              <a:t> </a:t>
            </a:r>
            <a:r>
              <a:rPr sz="2600" spc="-20" dirty="0">
                <a:latin typeface="Constantia"/>
                <a:cs typeface="Constantia"/>
              </a:rPr>
              <a:t>verbs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Choose vivid, </a:t>
            </a:r>
            <a:r>
              <a:rPr sz="2600" spc="-15" dirty="0">
                <a:latin typeface="Constantia"/>
                <a:cs typeface="Constantia"/>
              </a:rPr>
              <a:t>image </a:t>
            </a:r>
            <a:r>
              <a:rPr sz="2600" spc="-5" dirty="0">
                <a:latin typeface="Constantia"/>
                <a:cs typeface="Constantia"/>
              </a:rPr>
              <a:t>building</a:t>
            </a:r>
            <a:r>
              <a:rPr sz="2600" spc="-345" dirty="0">
                <a:latin typeface="Constantia"/>
                <a:cs typeface="Constantia"/>
              </a:rPr>
              <a:t> </a:t>
            </a:r>
            <a:r>
              <a:rPr sz="2600" spc="-25" dirty="0">
                <a:latin typeface="Constantia"/>
                <a:cs typeface="Constantia"/>
              </a:rPr>
              <a:t>words.</a:t>
            </a:r>
            <a:endParaRPr sz="2600">
              <a:latin typeface="Constantia"/>
              <a:cs typeface="Constanti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279650" y="722121"/>
            <a:ext cx="4584700" cy="1550035"/>
          </a:xfrm>
          <a:prstGeom prst="rect">
            <a:avLst/>
          </a:prstGeom>
        </p:spPr>
        <p:txBody>
          <a:bodyPr vert="horz" wrap="square" lIns="0" tIns="13335" rIns="0" bIns="0" rtlCol="0">
            <a:spAutoFit/>
          </a:bodyPr>
          <a:lstStyle/>
          <a:p>
            <a:pPr marL="12700" marR="5080" indent="13335">
              <a:lnSpc>
                <a:spcPct val="100000"/>
              </a:lnSpc>
              <a:spcBef>
                <a:spcPts val="105"/>
              </a:spcBef>
            </a:pPr>
            <a:r>
              <a:rPr sz="5000" spc="-5" dirty="0"/>
              <a:t>CHECKLIST FOR  CONCRETE</a:t>
            </a:r>
            <a:r>
              <a:rPr sz="5000" spc="-25" dirty="0"/>
              <a:t>N</a:t>
            </a:r>
            <a:r>
              <a:rPr sz="5000" dirty="0"/>
              <a:t>ESS</a:t>
            </a:r>
            <a:endParaRPr sz="5000"/>
          </a:p>
        </p:txBody>
      </p:sp>
      <p:sp>
        <p:nvSpPr>
          <p:cNvPr id="8" name="object 8"/>
          <p:cNvSpPr txBox="1"/>
          <p:nvPr/>
        </p:nvSpPr>
        <p:spPr>
          <a:xfrm>
            <a:off x="535940" y="2829280"/>
            <a:ext cx="6760209" cy="1927860"/>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Precise in presenting </a:t>
            </a:r>
            <a:r>
              <a:rPr sz="2600" dirty="0">
                <a:latin typeface="Constantia"/>
                <a:cs typeface="Constantia"/>
              </a:rPr>
              <a:t>facts and</a:t>
            </a:r>
            <a:r>
              <a:rPr sz="2600" spc="-360" dirty="0">
                <a:latin typeface="Constantia"/>
                <a:cs typeface="Constantia"/>
              </a:rPr>
              <a:t> </a:t>
            </a:r>
            <a:r>
              <a:rPr sz="2600" spc="-5" dirty="0">
                <a:latin typeface="Constantia"/>
                <a:cs typeface="Constantia"/>
              </a:rPr>
              <a:t>figures.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Use</a:t>
            </a:r>
            <a:r>
              <a:rPr sz="2600" spc="-145" dirty="0">
                <a:latin typeface="Constantia"/>
                <a:cs typeface="Constantia"/>
              </a:rPr>
              <a:t> </a:t>
            </a:r>
            <a:r>
              <a:rPr sz="2600" spc="-15" dirty="0">
                <a:latin typeface="Constantia"/>
                <a:cs typeface="Constantia"/>
              </a:rPr>
              <a:t>active</a:t>
            </a:r>
            <a:r>
              <a:rPr sz="2600" spc="-150" dirty="0">
                <a:latin typeface="Constantia"/>
                <a:cs typeface="Constantia"/>
              </a:rPr>
              <a:t> </a:t>
            </a:r>
            <a:r>
              <a:rPr sz="2600" spc="-25" dirty="0">
                <a:latin typeface="Constantia"/>
                <a:cs typeface="Constantia"/>
              </a:rPr>
              <a:t>voice</a:t>
            </a:r>
            <a:r>
              <a:rPr sz="2600" spc="-90" dirty="0">
                <a:latin typeface="Constantia"/>
                <a:cs typeface="Constantia"/>
              </a:rPr>
              <a:t> </a:t>
            </a:r>
            <a:r>
              <a:rPr sz="2600" spc="-15" dirty="0">
                <a:latin typeface="Constantia"/>
                <a:cs typeface="Constantia"/>
              </a:rPr>
              <a:t>more</a:t>
            </a:r>
            <a:r>
              <a:rPr sz="2600" spc="-90" dirty="0">
                <a:latin typeface="Constantia"/>
                <a:cs typeface="Constantia"/>
              </a:rPr>
              <a:t> </a:t>
            </a:r>
            <a:r>
              <a:rPr sz="2600" spc="-5" dirty="0">
                <a:latin typeface="Constantia"/>
                <a:cs typeface="Constantia"/>
              </a:rPr>
              <a:t>than</a:t>
            </a:r>
            <a:r>
              <a:rPr sz="2600" spc="-75" dirty="0">
                <a:latin typeface="Constantia"/>
                <a:cs typeface="Constantia"/>
              </a:rPr>
              <a:t> </a:t>
            </a:r>
            <a:r>
              <a:rPr sz="2600" spc="-5" dirty="0">
                <a:latin typeface="Constantia"/>
                <a:cs typeface="Constantia"/>
              </a:rPr>
              <a:t>the</a:t>
            </a:r>
            <a:r>
              <a:rPr sz="2600" spc="-110" dirty="0">
                <a:latin typeface="Constantia"/>
                <a:cs typeface="Constantia"/>
              </a:rPr>
              <a:t> </a:t>
            </a:r>
            <a:r>
              <a:rPr sz="2600" spc="-15" dirty="0">
                <a:latin typeface="Constantia"/>
                <a:cs typeface="Constantia"/>
              </a:rPr>
              <a:t>passive.</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5" dirty="0">
                <a:latin typeface="Constantia"/>
                <a:cs typeface="Constantia"/>
              </a:rPr>
              <a:t>Use</a:t>
            </a:r>
            <a:r>
              <a:rPr sz="2600" spc="-155" dirty="0">
                <a:latin typeface="Constantia"/>
                <a:cs typeface="Constantia"/>
              </a:rPr>
              <a:t> </a:t>
            </a:r>
            <a:r>
              <a:rPr sz="2600" dirty="0">
                <a:latin typeface="Constantia"/>
                <a:cs typeface="Constantia"/>
              </a:rPr>
              <a:t>action</a:t>
            </a:r>
            <a:r>
              <a:rPr sz="2600" spc="-135" dirty="0">
                <a:latin typeface="Constantia"/>
                <a:cs typeface="Constantia"/>
              </a:rPr>
              <a:t> </a:t>
            </a:r>
            <a:r>
              <a:rPr sz="2600" spc="-20" dirty="0">
                <a:latin typeface="Constantia"/>
                <a:cs typeface="Constantia"/>
              </a:rPr>
              <a:t>verbs</a:t>
            </a:r>
            <a:r>
              <a:rPr sz="2600" spc="-90" dirty="0">
                <a:latin typeface="Constantia"/>
                <a:cs typeface="Constantia"/>
              </a:rPr>
              <a:t> </a:t>
            </a:r>
            <a:r>
              <a:rPr sz="2600" spc="-15" dirty="0">
                <a:latin typeface="Constantia"/>
                <a:cs typeface="Constantia"/>
              </a:rPr>
              <a:t>to</a:t>
            </a:r>
            <a:r>
              <a:rPr sz="2600" spc="-95" dirty="0">
                <a:latin typeface="Constantia"/>
                <a:cs typeface="Constantia"/>
              </a:rPr>
              <a:t> </a:t>
            </a:r>
            <a:r>
              <a:rPr sz="2600" spc="-20" dirty="0">
                <a:latin typeface="Constantia"/>
                <a:cs typeface="Constantia"/>
              </a:rPr>
              <a:t>make</a:t>
            </a:r>
            <a:r>
              <a:rPr sz="2600" spc="-65" dirty="0">
                <a:latin typeface="Constantia"/>
                <a:cs typeface="Constantia"/>
              </a:rPr>
              <a:t> </a:t>
            </a:r>
            <a:r>
              <a:rPr sz="2600" spc="-5" dirty="0">
                <a:latin typeface="Constantia"/>
                <a:cs typeface="Constantia"/>
              </a:rPr>
              <a:t>idea</a:t>
            </a:r>
            <a:r>
              <a:rPr sz="2600" spc="-130" dirty="0">
                <a:latin typeface="Constantia"/>
                <a:cs typeface="Constantia"/>
              </a:rPr>
              <a:t> </a:t>
            </a:r>
            <a:r>
              <a:rPr sz="2600" spc="-45" dirty="0">
                <a:latin typeface="Constantia"/>
                <a:cs typeface="Constantia"/>
              </a:rPr>
              <a:t>clear.</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Use </a:t>
            </a:r>
            <a:r>
              <a:rPr sz="2600" dirty="0">
                <a:latin typeface="Constantia"/>
                <a:cs typeface="Constantia"/>
              </a:rPr>
              <a:t>of </a:t>
            </a:r>
            <a:r>
              <a:rPr sz="2600" spc="-20" dirty="0">
                <a:latin typeface="Constantia"/>
                <a:cs typeface="Constantia"/>
              </a:rPr>
              <a:t>image </a:t>
            </a:r>
            <a:r>
              <a:rPr sz="2600" spc="-5" dirty="0">
                <a:latin typeface="Constantia"/>
                <a:cs typeface="Constantia"/>
              </a:rPr>
              <a:t>building </a:t>
            </a:r>
            <a:r>
              <a:rPr sz="2600" spc="-20" dirty="0">
                <a:latin typeface="Constantia"/>
                <a:cs typeface="Constantia"/>
              </a:rPr>
              <a:t>words </a:t>
            </a:r>
            <a:r>
              <a:rPr sz="2600" spc="-10" dirty="0">
                <a:latin typeface="Constantia"/>
                <a:cs typeface="Constantia"/>
              </a:rPr>
              <a:t>where</a:t>
            </a:r>
            <a:r>
              <a:rPr sz="2600" spc="-425" dirty="0">
                <a:latin typeface="Constantia"/>
                <a:cs typeface="Constantia"/>
              </a:rPr>
              <a:t> </a:t>
            </a:r>
            <a:r>
              <a:rPr sz="2600" spc="-30" dirty="0">
                <a:latin typeface="Constantia"/>
                <a:cs typeface="Constantia"/>
              </a:rPr>
              <a:t>necessary.</a:t>
            </a:r>
            <a:endParaRPr sz="2600">
              <a:latin typeface="Constantia"/>
              <a:cs typeface="Constanti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273678" y="1407921"/>
            <a:ext cx="2597785" cy="788035"/>
          </a:xfrm>
          <a:prstGeom prst="rect">
            <a:avLst/>
          </a:prstGeom>
        </p:spPr>
        <p:txBody>
          <a:bodyPr vert="horz" wrap="square" lIns="0" tIns="13335" rIns="0" bIns="0" rtlCol="0">
            <a:spAutoFit/>
          </a:bodyPr>
          <a:lstStyle/>
          <a:p>
            <a:pPr marL="12700">
              <a:lnSpc>
                <a:spcPct val="100000"/>
              </a:lnSpc>
              <a:spcBef>
                <a:spcPts val="105"/>
              </a:spcBef>
            </a:pPr>
            <a:r>
              <a:rPr sz="5000" spc="-5" dirty="0"/>
              <a:t>CLARITY</a:t>
            </a:r>
            <a:endParaRPr sz="5000"/>
          </a:p>
        </p:txBody>
      </p:sp>
      <p:sp>
        <p:nvSpPr>
          <p:cNvPr id="8" name="object 8"/>
          <p:cNvSpPr txBox="1"/>
          <p:nvPr/>
        </p:nvSpPr>
        <p:spPr>
          <a:xfrm>
            <a:off x="535940" y="3593668"/>
            <a:ext cx="7812405" cy="819150"/>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287020" algn="l"/>
              </a:tabLst>
            </a:pPr>
            <a:r>
              <a:rPr sz="2600" spc="-5" dirty="0">
                <a:latin typeface="Constantia"/>
                <a:cs typeface="Constantia"/>
              </a:rPr>
              <a:t>Getting</a:t>
            </a:r>
            <a:r>
              <a:rPr sz="2600" spc="-70" dirty="0">
                <a:latin typeface="Constantia"/>
                <a:cs typeface="Constantia"/>
              </a:rPr>
              <a:t> </a:t>
            </a:r>
            <a:r>
              <a:rPr sz="2600" spc="-5" dirty="0">
                <a:latin typeface="Constantia"/>
                <a:cs typeface="Constantia"/>
              </a:rPr>
              <a:t>the</a:t>
            </a:r>
            <a:r>
              <a:rPr sz="2600" spc="-75" dirty="0">
                <a:latin typeface="Constantia"/>
                <a:cs typeface="Constantia"/>
              </a:rPr>
              <a:t> </a:t>
            </a:r>
            <a:r>
              <a:rPr sz="2600" spc="-5" dirty="0">
                <a:latin typeface="Constantia"/>
                <a:cs typeface="Constantia"/>
              </a:rPr>
              <a:t>meaning</a:t>
            </a:r>
            <a:r>
              <a:rPr sz="2600" spc="-10" dirty="0">
                <a:latin typeface="Constantia"/>
                <a:cs typeface="Constantia"/>
              </a:rPr>
              <a:t> from</a:t>
            </a:r>
            <a:r>
              <a:rPr sz="2600" spc="-135" dirty="0">
                <a:latin typeface="Constantia"/>
                <a:cs typeface="Constantia"/>
              </a:rPr>
              <a:t> </a:t>
            </a:r>
            <a:r>
              <a:rPr sz="2600" spc="-15" dirty="0">
                <a:latin typeface="Constantia"/>
                <a:cs typeface="Constantia"/>
              </a:rPr>
              <a:t>your</a:t>
            </a:r>
            <a:r>
              <a:rPr sz="2600" spc="-120" dirty="0">
                <a:latin typeface="Constantia"/>
                <a:cs typeface="Constantia"/>
              </a:rPr>
              <a:t> </a:t>
            </a:r>
            <a:r>
              <a:rPr sz="2600" dirty="0">
                <a:latin typeface="Constantia"/>
                <a:cs typeface="Constantia"/>
              </a:rPr>
              <a:t>head </a:t>
            </a:r>
            <a:r>
              <a:rPr sz="2600" spc="-15" dirty="0">
                <a:latin typeface="Constantia"/>
                <a:cs typeface="Constantia"/>
              </a:rPr>
              <a:t>into</a:t>
            </a:r>
            <a:r>
              <a:rPr sz="2600" spc="-105" dirty="0">
                <a:latin typeface="Constantia"/>
                <a:cs typeface="Constantia"/>
              </a:rPr>
              <a:t> </a:t>
            </a:r>
            <a:r>
              <a:rPr sz="2600" spc="-5" dirty="0">
                <a:latin typeface="Constantia"/>
                <a:cs typeface="Constantia"/>
              </a:rPr>
              <a:t>the</a:t>
            </a:r>
            <a:r>
              <a:rPr sz="2600" spc="-75" dirty="0">
                <a:latin typeface="Constantia"/>
                <a:cs typeface="Constantia"/>
              </a:rPr>
              <a:t> </a:t>
            </a:r>
            <a:r>
              <a:rPr sz="2600" dirty="0">
                <a:latin typeface="Constantia"/>
                <a:cs typeface="Constantia"/>
              </a:rPr>
              <a:t>head</a:t>
            </a:r>
            <a:r>
              <a:rPr sz="2600" spc="-70" dirty="0">
                <a:latin typeface="Constantia"/>
                <a:cs typeface="Constantia"/>
              </a:rPr>
              <a:t> </a:t>
            </a:r>
            <a:r>
              <a:rPr sz="2600" dirty="0">
                <a:latin typeface="Constantia"/>
                <a:cs typeface="Constantia"/>
              </a:rPr>
              <a:t>of  </a:t>
            </a:r>
            <a:r>
              <a:rPr sz="2600" spc="-20" dirty="0">
                <a:latin typeface="Constantia"/>
                <a:cs typeface="Constantia"/>
              </a:rPr>
              <a:t>your </a:t>
            </a:r>
            <a:r>
              <a:rPr sz="2600" spc="-5" dirty="0">
                <a:latin typeface="Constantia"/>
                <a:cs typeface="Constantia"/>
              </a:rPr>
              <a:t>reader </a:t>
            </a:r>
            <a:r>
              <a:rPr sz="2600" dirty="0">
                <a:latin typeface="Constantia"/>
                <a:cs typeface="Constantia"/>
              </a:rPr>
              <a:t>– </a:t>
            </a:r>
            <a:r>
              <a:rPr sz="2600" i="1" spc="-15" dirty="0">
                <a:latin typeface="Constantia"/>
                <a:cs typeface="Constantia"/>
              </a:rPr>
              <a:t>accurately </a:t>
            </a:r>
            <a:r>
              <a:rPr sz="2600" dirty="0">
                <a:latin typeface="Constantia"/>
                <a:cs typeface="Constantia"/>
              </a:rPr>
              <a:t>–is </a:t>
            </a:r>
            <a:r>
              <a:rPr sz="2600" spc="-5" dirty="0">
                <a:latin typeface="Constantia"/>
                <a:cs typeface="Constantia"/>
              </a:rPr>
              <a:t>the purpose</a:t>
            </a:r>
            <a:r>
              <a:rPr sz="2600" spc="-495" dirty="0">
                <a:latin typeface="Constantia"/>
                <a:cs typeface="Constantia"/>
              </a:rPr>
              <a:t> </a:t>
            </a:r>
            <a:r>
              <a:rPr sz="2600" dirty="0">
                <a:latin typeface="Constantia"/>
                <a:cs typeface="Constantia"/>
              </a:rPr>
              <a:t>of </a:t>
            </a:r>
            <a:r>
              <a:rPr sz="2600" i="1" spc="-10" dirty="0">
                <a:latin typeface="Constantia"/>
                <a:cs typeface="Constantia"/>
              </a:rPr>
              <a:t>clarity</a:t>
            </a:r>
            <a:r>
              <a:rPr sz="2600" spc="-10" dirty="0">
                <a:latin typeface="Constantia"/>
                <a:cs typeface="Constantia"/>
              </a:rPr>
              <a:t>.</a:t>
            </a:r>
            <a:endParaRPr sz="2600">
              <a:latin typeface="Constantia"/>
              <a:cs typeface="Constanti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817880" y="1124458"/>
            <a:ext cx="7509509" cy="711200"/>
          </a:xfrm>
          <a:prstGeom prst="rect">
            <a:avLst/>
          </a:prstGeom>
        </p:spPr>
        <p:txBody>
          <a:bodyPr vert="horz" wrap="square" lIns="0" tIns="12700" rIns="0" bIns="0" rtlCol="0">
            <a:spAutoFit/>
          </a:bodyPr>
          <a:lstStyle/>
          <a:p>
            <a:pPr marL="12700">
              <a:lnSpc>
                <a:spcPct val="100000"/>
              </a:lnSpc>
              <a:spcBef>
                <a:spcPts val="100"/>
              </a:spcBef>
            </a:pPr>
            <a:r>
              <a:rPr spc="-5" dirty="0"/>
              <a:t>WAYS </a:t>
            </a:r>
            <a:r>
              <a:rPr dirty="0"/>
              <a:t>TO INDICATE</a:t>
            </a:r>
            <a:r>
              <a:rPr spc="-130" dirty="0"/>
              <a:t> </a:t>
            </a:r>
            <a:r>
              <a:rPr spc="-5" dirty="0"/>
              <a:t>CLARITY</a:t>
            </a:r>
          </a:p>
        </p:txBody>
      </p:sp>
      <p:sp>
        <p:nvSpPr>
          <p:cNvPr id="8" name="object 8"/>
          <p:cNvSpPr txBox="1"/>
          <p:nvPr/>
        </p:nvSpPr>
        <p:spPr>
          <a:xfrm>
            <a:off x="535940" y="3134204"/>
            <a:ext cx="6758940" cy="976630"/>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Choose</a:t>
            </a:r>
            <a:r>
              <a:rPr sz="2600" spc="-140" dirty="0">
                <a:latin typeface="Constantia"/>
                <a:cs typeface="Constantia"/>
              </a:rPr>
              <a:t> </a:t>
            </a:r>
            <a:r>
              <a:rPr sz="2600" spc="-5" dirty="0">
                <a:latin typeface="Constantia"/>
                <a:cs typeface="Constantia"/>
              </a:rPr>
              <a:t>precise,</a:t>
            </a:r>
            <a:r>
              <a:rPr sz="2600" spc="-70" dirty="0">
                <a:latin typeface="Constantia"/>
                <a:cs typeface="Constantia"/>
              </a:rPr>
              <a:t> </a:t>
            </a:r>
            <a:r>
              <a:rPr sz="2600" spc="-20" dirty="0">
                <a:latin typeface="Constantia"/>
                <a:cs typeface="Constantia"/>
              </a:rPr>
              <a:t>concrete</a:t>
            </a:r>
            <a:r>
              <a:rPr sz="2600" spc="-155" dirty="0">
                <a:latin typeface="Constantia"/>
                <a:cs typeface="Constantia"/>
              </a:rPr>
              <a:t> </a:t>
            </a:r>
            <a:r>
              <a:rPr sz="2600" dirty="0">
                <a:latin typeface="Constantia"/>
                <a:cs typeface="Constantia"/>
              </a:rPr>
              <a:t>and</a:t>
            </a:r>
            <a:r>
              <a:rPr sz="2600" spc="-25" dirty="0">
                <a:latin typeface="Constantia"/>
                <a:cs typeface="Constantia"/>
              </a:rPr>
              <a:t> </a:t>
            </a:r>
            <a:r>
              <a:rPr sz="2600" dirty="0">
                <a:latin typeface="Constantia"/>
                <a:cs typeface="Constantia"/>
              </a:rPr>
              <a:t>familiar</a:t>
            </a:r>
            <a:r>
              <a:rPr sz="2600" spc="-160" dirty="0">
                <a:latin typeface="Constantia"/>
                <a:cs typeface="Constantia"/>
              </a:rPr>
              <a:t> </a:t>
            </a:r>
            <a:r>
              <a:rPr sz="2600" spc="-25" dirty="0">
                <a:latin typeface="Constantia"/>
                <a:cs typeface="Constantia"/>
              </a:rPr>
              <a:t>words.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Construct </a:t>
            </a:r>
            <a:r>
              <a:rPr sz="2600" spc="-15" dirty="0">
                <a:latin typeface="Constantia"/>
                <a:cs typeface="Constantia"/>
              </a:rPr>
              <a:t>effective </a:t>
            </a:r>
            <a:r>
              <a:rPr sz="2600" spc="-10" dirty="0">
                <a:latin typeface="Constantia"/>
                <a:cs typeface="Constantia"/>
              </a:rPr>
              <a:t>sentences</a:t>
            </a:r>
            <a:r>
              <a:rPr sz="2600" spc="-490" dirty="0">
                <a:latin typeface="Constantia"/>
                <a:cs typeface="Constantia"/>
              </a:rPr>
              <a:t> </a:t>
            </a:r>
            <a:r>
              <a:rPr sz="2600" dirty="0">
                <a:latin typeface="Constantia"/>
                <a:cs typeface="Constantia"/>
              </a:rPr>
              <a:t>and </a:t>
            </a:r>
            <a:r>
              <a:rPr sz="2600" spc="-15" dirty="0">
                <a:latin typeface="Constantia"/>
                <a:cs typeface="Constantia"/>
              </a:rPr>
              <a:t>paragraphs.</a:t>
            </a:r>
            <a:endParaRPr sz="2600">
              <a:latin typeface="Constantia"/>
              <a:cs typeface="Constanti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089150" y="877570"/>
            <a:ext cx="4965065" cy="1397000"/>
          </a:xfrm>
          <a:prstGeom prst="rect">
            <a:avLst/>
          </a:prstGeom>
        </p:spPr>
        <p:txBody>
          <a:bodyPr vert="horz" wrap="square" lIns="0" tIns="12700" rIns="0" bIns="0" rtlCol="0">
            <a:spAutoFit/>
          </a:bodyPr>
          <a:lstStyle/>
          <a:p>
            <a:pPr marL="302260" marR="5080" indent="-289560">
              <a:lnSpc>
                <a:spcPct val="100000"/>
              </a:lnSpc>
              <a:spcBef>
                <a:spcPts val="100"/>
              </a:spcBef>
            </a:pPr>
            <a:r>
              <a:rPr spc="-5" dirty="0"/>
              <a:t>What </a:t>
            </a:r>
            <a:r>
              <a:rPr dirty="0"/>
              <a:t>arE </a:t>
            </a:r>
            <a:r>
              <a:rPr spc="-5" dirty="0"/>
              <a:t>7C’s</a:t>
            </a:r>
            <a:r>
              <a:rPr spc="-120" dirty="0"/>
              <a:t> </a:t>
            </a:r>
            <a:r>
              <a:rPr spc="-5" dirty="0"/>
              <a:t>oF  Communication</a:t>
            </a:r>
          </a:p>
        </p:txBody>
      </p:sp>
      <p:sp>
        <p:nvSpPr>
          <p:cNvPr id="8" name="object 8"/>
          <p:cNvSpPr txBox="1"/>
          <p:nvPr/>
        </p:nvSpPr>
        <p:spPr>
          <a:xfrm>
            <a:off x="535940" y="2219680"/>
            <a:ext cx="2315210" cy="3354704"/>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10" dirty="0">
                <a:latin typeface="Constantia"/>
                <a:cs typeface="Constantia"/>
              </a:rPr>
              <a:t>Completeness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Conciseness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Consideration</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Concreteness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Clarity</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Courtesy</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Correctness</a:t>
            </a:r>
            <a:endParaRPr sz="2600">
              <a:latin typeface="Constantia"/>
              <a:cs typeface="Constanti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799591" y="648665"/>
            <a:ext cx="7541895" cy="1397635"/>
          </a:xfrm>
          <a:prstGeom prst="rect">
            <a:avLst/>
          </a:prstGeom>
        </p:spPr>
        <p:txBody>
          <a:bodyPr vert="horz" wrap="square" lIns="0" tIns="12700" rIns="0" bIns="0" rtlCol="0">
            <a:spAutoFit/>
          </a:bodyPr>
          <a:lstStyle/>
          <a:p>
            <a:pPr marL="843280" marR="5080" indent="-831215">
              <a:lnSpc>
                <a:spcPct val="100000"/>
              </a:lnSpc>
              <a:spcBef>
                <a:spcPts val="100"/>
              </a:spcBef>
            </a:pPr>
            <a:r>
              <a:rPr spc="-5" dirty="0"/>
              <a:t>CHOOSE PRECISE, </a:t>
            </a:r>
            <a:r>
              <a:rPr spc="-10" dirty="0"/>
              <a:t>CONCRETE  </a:t>
            </a:r>
            <a:r>
              <a:rPr dirty="0"/>
              <a:t>AND </a:t>
            </a:r>
            <a:r>
              <a:rPr spc="-5" dirty="0"/>
              <a:t>FAMILIAR</a:t>
            </a:r>
            <a:r>
              <a:rPr spc="-60" dirty="0"/>
              <a:t> </a:t>
            </a:r>
            <a:r>
              <a:rPr spc="-10" dirty="0"/>
              <a:t>WORDS</a:t>
            </a:r>
          </a:p>
        </p:txBody>
      </p:sp>
      <p:sp>
        <p:nvSpPr>
          <p:cNvPr id="8" name="object 8"/>
          <p:cNvSpPr txBox="1"/>
          <p:nvPr/>
        </p:nvSpPr>
        <p:spPr>
          <a:xfrm>
            <a:off x="535940" y="2374519"/>
            <a:ext cx="8052434" cy="2958465"/>
          </a:xfrm>
          <a:prstGeom prst="rect">
            <a:avLst/>
          </a:prstGeom>
        </p:spPr>
        <p:txBody>
          <a:bodyPr vert="horz" wrap="square" lIns="0" tIns="13335" rIns="0" bIns="0" rtlCol="0">
            <a:spAutoFit/>
          </a:bodyPr>
          <a:lstStyle/>
          <a:p>
            <a:pPr marL="286385" marR="254635" indent="-274320">
              <a:lnSpc>
                <a:spcPct val="100000"/>
              </a:lnSpc>
              <a:spcBef>
                <a:spcPts val="105"/>
              </a:spcBef>
              <a:buClr>
                <a:srgbClr val="0AD0D9"/>
              </a:buClr>
              <a:buSzPct val="94230"/>
              <a:buFont typeface="Wingdings 2"/>
              <a:buChar char=""/>
              <a:tabLst>
                <a:tab pos="287020" algn="l"/>
              </a:tabLst>
            </a:pPr>
            <a:r>
              <a:rPr sz="2600" spc="-5" dirty="0">
                <a:latin typeface="Constantia"/>
                <a:cs typeface="Constantia"/>
              </a:rPr>
              <a:t>Clarity</a:t>
            </a:r>
            <a:r>
              <a:rPr sz="2600" spc="-90" dirty="0">
                <a:latin typeface="Constantia"/>
                <a:cs typeface="Constantia"/>
              </a:rPr>
              <a:t> </a:t>
            </a:r>
            <a:r>
              <a:rPr sz="2600" spc="-5" dirty="0">
                <a:latin typeface="Constantia"/>
                <a:cs typeface="Constantia"/>
              </a:rPr>
              <a:t>is</a:t>
            </a:r>
            <a:r>
              <a:rPr sz="2600" spc="-114" dirty="0">
                <a:latin typeface="Constantia"/>
                <a:cs typeface="Constantia"/>
              </a:rPr>
              <a:t> </a:t>
            </a:r>
            <a:r>
              <a:rPr sz="2600" spc="-10" dirty="0">
                <a:latin typeface="Constantia"/>
                <a:cs typeface="Constantia"/>
              </a:rPr>
              <a:t>achieved</a:t>
            </a:r>
            <a:r>
              <a:rPr sz="2600" dirty="0">
                <a:latin typeface="Constantia"/>
                <a:cs typeface="Constantia"/>
              </a:rPr>
              <a:t> </a:t>
            </a:r>
            <a:r>
              <a:rPr sz="2600" spc="-10" dirty="0">
                <a:latin typeface="Constantia"/>
                <a:cs typeface="Constantia"/>
              </a:rPr>
              <a:t>in</a:t>
            </a:r>
            <a:r>
              <a:rPr sz="2600" spc="-75" dirty="0">
                <a:latin typeface="Constantia"/>
                <a:cs typeface="Constantia"/>
              </a:rPr>
              <a:t> </a:t>
            </a:r>
            <a:r>
              <a:rPr sz="2600" spc="-5" dirty="0">
                <a:latin typeface="Constantia"/>
                <a:cs typeface="Constantia"/>
              </a:rPr>
              <a:t>part</a:t>
            </a:r>
            <a:r>
              <a:rPr sz="2600" spc="-100" dirty="0">
                <a:latin typeface="Constantia"/>
                <a:cs typeface="Constantia"/>
              </a:rPr>
              <a:t> </a:t>
            </a:r>
            <a:r>
              <a:rPr sz="2600" spc="-10" dirty="0">
                <a:latin typeface="Constantia"/>
                <a:cs typeface="Constantia"/>
              </a:rPr>
              <a:t>through</a:t>
            </a:r>
            <a:r>
              <a:rPr sz="2600" spc="-120" dirty="0">
                <a:latin typeface="Constantia"/>
                <a:cs typeface="Constantia"/>
              </a:rPr>
              <a:t> </a:t>
            </a:r>
            <a:r>
              <a:rPr sz="2600" dirty="0">
                <a:latin typeface="Constantia"/>
                <a:cs typeface="Constantia"/>
              </a:rPr>
              <a:t>a</a:t>
            </a:r>
            <a:r>
              <a:rPr sz="2600" spc="-60" dirty="0">
                <a:latin typeface="Constantia"/>
                <a:cs typeface="Constantia"/>
              </a:rPr>
              <a:t> </a:t>
            </a:r>
            <a:r>
              <a:rPr sz="2600" spc="-15" dirty="0">
                <a:latin typeface="Constantia"/>
                <a:cs typeface="Constantia"/>
              </a:rPr>
              <a:t>balance</a:t>
            </a:r>
            <a:r>
              <a:rPr sz="2600" spc="-80" dirty="0">
                <a:latin typeface="Constantia"/>
                <a:cs typeface="Constantia"/>
              </a:rPr>
              <a:t> </a:t>
            </a:r>
            <a:r>
              <a:rPr sz="2600" spc="-10" dirty="0">
                <a:latin typeface="Constantia"/>
                <a:cs typeface="Constantia"/>
              </a:rPr>
              <a:t>between  </a:t>
            </a:r>
            <a:r>
              <a:rPr sz="2600" spc="-5" dirty="0">
                <a:latin typeface="Constantia"/>
                <a:cs typeface="Constantia"/>
              </a:rPr>
              <a:t>precise </a:t>
            </a:r>
            <a:r>
              <a:rPr sz="2600" spc="-10" dirty="0">
                <a:latin typeface="Constantia"/>
                <a:cs typeface="Constantia"/>
              </a:rPr>
              <a:t>language </a:t>
            </a:r>
            <a:r>
              <a:rPr sz="2600" dirty="0">
                <a:latin typeface="Constantia"/>
                <a:cs typeface="Constantia"/>
              </a:rPr>
              <a:t>and familiar</a:t>
            </a:r>
            <a:r>
              <a:rPr sz="2600" spc="-395" dirty="0">
                <a:latin typeface="Constantia"/>
                <a:cs typeface="Constantia"/>
              </a:rPr>
              <a:t> </a:t>
            </a:r>
            <a:r>
              <a:rPr sz="2600" spc="-25" dirty="0">
                <a:latin typeface="Constantia"/>
                <a:cs typeface="Constantia"/>
              </a:rPr>
              <a:t>words.</a:t>
            </a:r>
            <a:endParaRPr sz="2600">
              <a:latin typeface="Constantia"/>
              <a:cs typeface="Constantia"/>
            </a:endParaRPr>
          </a:p>
          <a:p>
            <a:pPr marL="286385" marR="692785" indent="-274320">
              <a:lnSpc>
                <a:spcPct val="100000"/>
              </a:lnSpc>
              <a:spcBef>
                <a:spcPts val="620"/>
              </a:spcBef>
              <a:buClr>
                <a:srgbClr val="0AD0D9"/>
              </a:buClr>
              <a:buSzPct val="94230"/>
              <a:buFont typeface="Wingdings 2"/>
              <a:buChar char=""/>
              <a:tabLst>
                <a:tab pos="287020" algn="l"/>
              </a:tabLst>
            </a:pPr>
            <a:r>
              <a:rPr sz="2600" spc="-5" dirty="0">
                <a:latin typeface="Constantia"/>
                <a:cs typeface="Constantia"/>
              </a:rPr>
              <a:t>Precise</a:t>
            </a:r>
            <a:r>
              <a:rPr sz="2600" spc="-85" dirty="0">
                <a:latin typeface="Constantia"/>
                <a:cs typeface="Constantia"/>
              </a:rPr>
              <a:t> </a:t>
            </a:r>
            <a:r>
              <a:rPr sz="2600" spc="-10" dirty="0">
                <a:latin typeface="Constantia"/>
                <a:cs typeface="Constantia"/>
              </a:rPr>
              <a:t>language</a:t>
            </a:r>
            <a:r>
              <a:rPr sz="2600" spc="-60" dirty="0">
                <a:latin typeface="Constantia"/>
                <a:cs typeface="Constantia"/>
              </a:rPr>
              <a:t> </a:t>
            </a:r>
            <a:r>
              <a:rPr sz="2600" spc="-5" dirty="0">
                <a:latin typeface="Constantia"/>
                <a:cs typeface="Constantia"/>
              </a:rPr>
              <a:t>means</a:t>
            </a:r>
            <a:r>
              <a:rPr sz="2600" spc="-114" dirty="0">
                <a:latin typeface="Constantia"/>
                <a:cs typeface="Constantia"/>
              </a:rPr>
              <a:t> </a:t>
            </a:r>
            <a:r>
              <a:rPr sz="2600" dirty="0">
                <a:latin typeface="Constantia"/>
                <a:cs typeface="Constantia"/>
              </a:rPr>
              <a:t>selecting</a:t>
            </a:r>
            <a:r>
              <a:rPr sz="2600" spc="-85" dirty="0">
                <a:latin typeface="Constantia"/>
                <a:cs typeface="Constantia"/>
              </a:rPr>
              <a:t> </a:t>
            </a:r>
            <a:r>
              <a:rPr sz="2600" spc="-10" dirty="0">
                <a:latin typeface="Constantia"/>
                <a:cs typeface="Constantia"/>
              </a:rPr>
              <a:t>exactly</a:t>
            </a:r>
            <a:r>
              <a:rPr sz="2600" spc="-110" dirty="0">
                <a:latin typeface="Constantia"/>
                <a:cs typeface="Constantia"/>
              </a:rPr>
              <a:t> </a:t>
            </a:r>
            <a:r>
              <a:rPr sz="2600" spc="-5" dirty="0">
                <a:latin typeface="Constantia"/>
                <a:cs typeface="Constantia"/>
              </a:rPr>
              <a:t>the</a:t>
            </a:r>
            <a:r>
              <a:rPr sz="2600" spc="-110" dirty="0">
                <a:latin typeface="Constantia"/>
                <a:cs typeface="Constantia"/>
              </a:rPr>
              <a:t> </a:t>
            </a:r>
            <a:r>
              <a:rPr sz="2600" spc="-10" dirty="0">
                <a:latin typeface="Constantia"/>
                <a:cs typeface="Constantia"/>
              </a:rPr>
              <a:t>right  </a:t>
            </a:r>
            <a:r>
              <a:rPr sz="2600" spc="-25" dirty="0">
                <a:latin typeface="Constantia"/>
                <a:cs typeface="Constantia"/>
              </a:rPr>
              <a:t>word </a:t>
            </a:r>
            <a:r>
              <a:rPr sz="2600" spc="-15" dirty="0">
                <a:latin typeface="Constantia"/>
                <a:cs typeface="Constantia"/>
              </a:rPr>
              <a:t>to </a:t>
            </a:r>
            <a:r>
              <a:rPr sz="2600" spc="-30" dirty="0">
                <a:latin typeface="Constantia"/>
                <a:cs typeface="Constantia"/>
              </a:rPr>
              <a:t>convey</a:t>
            </a:r>
            <a:r>
              <a:rPr sz="2600" spc="-275" dirty="0">
                <a:latin typeface="Constantia"/>
                <a:cs typeface="Constantia"/>
              </a:rPr>
              <a:t> </a:t>
            </a:r>
            <a:r>
              <a:rPr sz="2600" spc="-15" dirty="0">
                <a:latin typeface="Constantia"/>
                <a:cs typeface="Constantia"/>
              </a:rPr>
              <a:t>meaning.</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15" dirty="0">
                <a:latin typeface="Constantia"/>
                <a:cs typeface="Constantia"/>
              </a:rPr>
              <a:t>Familiar </a:t>
            </a:r>
            <a:r>
              <a:rPr sz="2600" spc="-10" dirty="0">
                <a:latin typeface="Constantia"/>
                <a:cs typeface="Constantia"/>
              </a:rPr>
              <a:t>language comprises </a:t>
            </a:r>
            <a:r>
              <a:rPr sz="2600" spc="-20" dirty="0">
                <a:latin typeface="Constantia"/>
                <a:cs typeface="Constantia"/>
              </a:rPr>
              <a:t>words </a:t>
            </a:r>
            <a:r>
              <a:rPr sz="2600" dirty="0">
                <a:latin typeface="Constantia"/>
                <a:cs typeface="Constantia"/>
              </a:rPr>
              <a:t>of </a:t>
            </a:r>
            <a:r>
              <a:rPr sz="2600" spc="-30" dirty="0">
                <a:latin typeface="Constantia"/>
                <a:cs typeface="Constantia"/>
              </a:rPr>
              <a:t>one’s </a:t>
            </a:r>
            <a:r>
              <a:rPr sz="2600" spc="-5" dirty="0">
                <a:latin typeface="Constantia"/>
                <a:cs typeface="Constantia"/>
              </a:rPr>
              <a:t>personal  </a:t>
            </a:r>
            <a:r>
              <a:rPr sz="2600" spc="-15" dirty="0">
                <a:latin typeface="Constantia"/>
                <a:cs typeface="Constantia"/>
              </a:rPr>
              <a:t>repertoire,</a:t>
            </a:r>
            <a:r>
              <a:rPr sz="2600" spc="-40" dirty="0">
                <a:latin typeface="Constantia"/>
                <a:cs typeface="Constantia"/>
              </a:rPr>
              <a:t> </a:t>
            </a:r>
            <a:r>
              <a:rPr sz="2600" dirty="0">
                <a:latin typeface="Constantia"/>
                <a:cs typeface="Constantia"/>
              </a:rPr>
              <a:t>familiar</a:t>
            </a:r>
            <a:r>
              <a:rPr sz="2600" spc="-120" dirty="0">
                <a:latin typeface="Constantia"/>
                <a:cs typeface="Constantia"/>
              </a:rPr>
              <a:t> </a:t>
            </a:r>
            <a:r>
              <a:rPr sz="2600" spc="-20" dirty="0">
                <a:latin typeface="Constantia"/>
                <a:cs typeface="Constantia"/>
              </a:rPr>
              <a:t>to</a:t>
            </a:r>
            <a:r>
              <a:rPr sz="2600" spc="-120" dirty="0">
                <a:latin typeface="Constantia"/>
                <a:cs typeface="Constantia"/>
              </a:rPr>
              <a:t> </a:t>
            </a:r>
            <a:r>
              <a:rPr sz="2600" spc="-5" dirty="0">
                <a:latin typeface="Constantia"/>
                <a:cs typeface="Constantia"/>
              </a:rPr>
              <a:t>the</a:t>
            </a:r>
            <a:r>
              <a:rPr sz="2600" spc="-130" dirty="0">
                <a:latin typeface="Constantia"/>
                <a:cs typeface="Constantia"/>
              </a:rPr>
              <a:t> </a:t>
            </a:r>
            <a:r>
              <a:rPr sz="2600" spc="-5" dirty="0">
                <a:latin typeface="Constantia"/>
                <a:cs typeface="Constantia"/>
              </a:rPr>
              <a:t>audience</a:t>
            </a:r>
            <a:r>
              <a:rPr sz="2600" spc="-140" dirty="0">
                <a:latin typeface="Constantia"/>
                <a:cs typeface="Constantia"/>
              </a:rPr>
              <a:t> </a:t>
            </a:r>
            <a:r>
              <a:rPr sz="2600" dirty="0">
                <a:latin typeface="Constantia"/>
                <a:cs typeface="Constantia"/>
              </a:rPr>
              <a:t>and</a:t>
            </a:r>
            <a:r>
              <a:rPr sz="2600" spc="-70" dirty="0">
                <a:latin typeface="Constantia"/>
                <a:cs typeface="Constantia"/>
              </a:rPr>
              <a:t> </a:t>
            </a:r>
            <a:r>
              <a:rPr sz="2600" spc="-10" dirty="0">
                <a:latin typeface="Constantia"/>
                <a:cs typeface="Constantia"/>
              </a:rPr>
              <a:t>appropriate</a:t>
            </a:r>
            <a:r>
              <a:rPr sz="2600" spc="-80" dirty="0">
                <a:latin typeface="Constantia"/>
                <a:cs typeface="Constantia"/>
              </a:rPr>
              <a:t> </a:t>
            </a:r>
            <a:r>
              <a:rPr sz="2600" spc="-10" dirty="0">
                <a:latin typeface="Constantia"/>
                <a:cs typeface="Constantia"/>
              </a:rPr>
              <a:t>for  </a:t>
            </a:r>
            <a:r>
              <a:rPr sz="2600" spc="-5" dirty="0">
                <a:latin typeface="Constantia"/>
                <a:cs typeface="Constantia"/>
              </a:rPr>
              <a:t>the</a:t>
            </a:r>
            <a:r>
              <a:rPr sz="2600" spc="-135" dirty="0">
                <a:latin typeface="Constantia"/>
                <a:cs typeface="Constantia"/>
              </a:rPr>
              <a:t> </a:t>
            </a:r>
            <a:r>
              <a:rPr sz="2600" spc="-5" dirty="0">
                <a:latin typeface="Constantia"/>
                <a:cs typeface="Constantia"/>
              </a:rPr>
              <a:t>situation.</a:t>
            </a:r>
            <a:endParaRPr sz="2600">
              <a:latin typeface="Constantia"/>
              <a:cs typeface="Constanti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107563" y="1045209"/>
            <a:ext cx="2930525" cy="788035"/>
          </a:xfrm>
          <a:prstGeom prst="rect">
            <a:avLst/>
          </a:prstGeom>
        </p:spPr>
        <p:txBody>
          <a:bodyPr vert="horz" wrap="square" lIns="0" tIns="13335" rIns="0" bIns="0" rtlCol="0">
            <a:spAutoFit/>
          </a:bodyPr>
          <a:lstStyle/>
          <a:p>
            <a:pPr marL="12700">
              <a:lnSpc>
                <a:spcPct val="100000"/>
              </a:lnSpc>
              <a:spcBef>
                <a:spcPts val="105"/>
              </a:spcBef>
            </a:pPr>
            <a:r>
              <a:rPr sz="5000" dirty="0"/>
              <a:t>EXAM</a:t>
            </a:r>
            <a:r>
              <a:rPr sz="5000" spc="10" dirty="0"/>
              <a:t>P</a:t>
            </a:r>
            <a:r>
              <a:rPr sz="5000" spc="-5" dirty="0"/>
              <a:t>LE</a:t>
            </a:r>
            <a:endParaRPr sz="5000"/>
          </a:p>
        </p:txBody>
      </p:sp>
      <p:sp>
        <p:nvSpPr>
          <p:cNvPr id="8" name="object 8"/>
          <p:cNvSpPr txBox="1"/>
          <p:nvPr/>
        </p:nvSpPr>
        <p:spPr>
          <a:xfrm>
            <a:off x="490219" y="2185238"/>
            <a:ext cx="7580630" cy="391795"/>
          </a:xfrm>
          <a:prstGeom prst="rect">
            <a:avLst/>
          </a:prstGeom>
        </p:spPr>
        <p:txBody>
          <a:bodyPr vert="horz" wrap="square" lIns="0" tIns="12700" rIns="0" bIns="0" rtlCol="0">
            <a:spAutoFit/>
          </a:bodyPr>
          <a:lstStyle/>
          <a:p>
            <a:pPr marL="12700">
              <a:lnSpc>
                <a:spcPct val="100000"/>
              </a:lnSpc>
              <a:spcBef>
                <a:spcPts val="100"/>
              </a:spcBef>
              <a:tabLst>
                <a:tab pos="4201160" algn="l"/>
              </a:tabLst>
            </a:pPr>
            <a:r>
              <a:rPr sz="2400" b="1" spc="-25" dirty="0">
                <a:solidFill>
                  <a:srgbClr val="04607A"/>
                </a:solidFill>
                <a:latin typeface="Constantia"/>
                <a:cs typeface="Constantia"/>
              </a:rPr>
              <a:t>FAMILIAR</a:t>
            </a:r>
            <a:r>
              <a:rPr sz="2400" b="1" spc="-15" dirty="0">
                <a:solidFill>
                  <a:srgbClr val="04607A"/>
                </a:solidFill>
                <a:latin typeface="Constantia"/>
                <a:cs typeface="Constantia"/>
              </a:rPr>
              <a:t> </a:t>
            </a:r>
            <a:r>
              <a:rPr sz="2400" b="1" spc="-25" dirty="0">
                <a:solidFill>
                  <a:srgbClr val="04607A"/>
                </a:solidFill>
                <a:latin typeface="Constantia"/>
                <a:cs typeface="Constantia"/>
              </a:rPr>
              <a:t>WORDS	</a:t>
            </a:r>
            <a:r>
              <a:rPr sz="2400" b="1" spc="-10" dirty="0">
                <a:solidFill>
                  <a:srgbClr val="04607A"/>
                </a:solidFill>
                <a:latin typeface="Constantia"/>
                <a:cs typeface="Constantia"/>
              </a:rPr>
              <a:t>PRETENTIOUS</a:t>
            </a:r>
            <a:r>
              <a:rPr sz="2400" b="1" spc="-90" dirty="0">
                <a:solidFill>
                  <a:srgbClr val="04607A"/>
                </a:solidFill>
                <a:latin typeface="Constantia"/>
                <a:cs typeface="Constantia"/>
              </a:rPr>
              <a:t> </a:t>
            </a:r>
            <a:r>
              <a:rPr sz="2400" b="1" spc="-25" dirty="0">
                <a:solidFill>
                  <a:srgbClr val="04607A"/>
                </a:solidFill>
                <a:latin typeface="Constantia"/>
                <a:cs typeface="Constantia"/>
              </a:rPr>
              <a:t>WORDS</a:t>
            </a:r>
            <a:endParaRPr sz="2400">
              <a:latin typeface="Constantia"/>
              <a:cs typeface="Constantia"/>
            </a:endParaRPr>
          </a:p>
        </p:txBody>
      </p:sp>
      <p:sp>
        <p:nvSpPr>
          <p:cNvPr id="9" name="object 9"/>
          <p:cNvSpPr txBox="1"/>
          <p:nvPr/>
        </p:nvSpPr>
        <p:spPr>
          <a:xfrm>
            <a:off x="535940" y="2875305"/>
            <a:ext cx="1761489" cy="1635125"/>
          </a:xfrm>
          <a:prstGeom prst="rect">
            <a:avLst/>
          </a:prstGeom>
        </p:spPr>
        <p:txBody>
          <a:bodyPr vert="horz" wrap="square" lIns="0" tIns="79375" rIns="0" bIns="0" rtlCol="0">
            <a:spAutoFit/>
          </a:bodyPr>
          <a:lstStyle/>
          <a:p>
            <a:pPr marL="287020" indent="-274320">
              <a:lnSpc>
                <a:spcPct val="100000"/>
              </a:lnSpc>
              <a:spcBef>
                <a:spcPts val="625"/>
              </a:spcBef>
              <a:buClr>
                <a:srgbClr val="0AD0D9"/>
              </a:buClr>
              <a:buSzPct val="93181"/>
              <a:buFont typeface="Wingdings 2"/>
              <a:buChar char=""/>
              <a:tabLst>
                <a:tab pos="286385" algn="l"/>
                <a:tab pos="287020" algn="l"/>
              </a:tabLst>
            </a:pPr>
            <a:r>
              <a:rPr sz="2200" spc="-15" dirty="0">
                <a:latin typeface="Constantia"/>
                <a:cs typeface="Constantia"/>
              </a:rPr>
              <a:t>After</a:t>
            </a:r>
            <a:endParaRPr sz="2200">
              <a:latin typeface="Constantia"/>
              <a:cs typeface="Constantia"/>
            </a:endParaRPr>
          </a:p>
          <a:p>
            <a:pPr marL="287020" indent="-274320">
              <a:lnSpc>
                <a:spcPct val="100000"/>
              </a:lnSpc>
              <a:spcBef>
                <a:spcPts val="530"/>
              </a:spcBef>
              <a:buClr>
                <a:srgbClr val="0AD0D9"/>
              </a:buClr>
              <a:buSzPct val="93181"/>
              <a:buFont typeface="Wingdings 2"/>
              <a:buChar char=""/>
              <a:tabLst>
                <a:tab pos="286385" algn="l"/>
                <a:tab pos="287020" algn="l"/>
              </a:tabLst>
            </a:pPr>
            <a:r>
              <a:rPr sz="2200" spc="-20" dirty="0">
                <a:latin typeface="Constantia"/>
                <a:cs typeface="Constantia"/>
              </a:rPr>
              <a:t>Home</a:t>
            </a:r>
            <a:endParaRPr sz="2200">
              <a:latin typeface="Constantia"/>
              <a:cs typeface="Constantia"/>
            </a:endParaRPr>
          </a:p>
          <a:p>
            <a:pPr marL="287020" indent="-274320">
              <a:lnSpc>
                <a:spcPct val="100000"/>
              </a:lnSpc>
              <a:spcBef>
                <a:spcPts val="530"/>
              </a:spcBef>
              <a:buClr>
                <a:srgbClr val="0AD0D9"/>
              </a:buClr>
              <a:buSzPct val="95454"/>
              <a:buFont typeface="Wingdings 2"/>
              <a:buChar char=""/>
              <a:tabLst>
                <a:tab pos="286385" algn="l"/>
                <a:tab pos="287020" algn="l"/>
              </a:tabLst>
            </a:pPr>
            <a:r>
              <a:rPr sz="2200" spc="-25" dirty="0">
                <a:latin typeface="Constantia"/>
                <a:cs typeface="Constantia"/>
              </a:rPr>
              <a:t>For</a:t>
            </a:r>
            <a:r>
              <a:rPr sz="2200" spc="-240" dirty="0">
                <a:latin typeface="Constantia"/>
                <a:cs typeface="Constantia"/>
              </a:rPr>
              <a:t> </a:t>
            </a:r>
            <a:r>
              <a:rPr sz="2200" spc="-5" dirty="0">
                <a:latin typeface="Constantia"/>
                <a:cs typeface="Constantia"/>
              </a:rPr>
              <a:t>example</a:t>
            </a:r>
            <a:endParaRPr sz="2200">
              <a:latin typeface="Constantia"/>
              <a:cs typeface="Constantia"/>
            </a:endParaRPr>
          </a:p>
          <a:p>
            <a:pPr marL="287020" indent="-274320">
              <a:lnSpc>
                <a:spcPct val="100000"/>
              </a:lnSpc>
              <a:spcBef>
                <a:spcPts val="530"/>
              </a:spcBef>
              <a:buClr>
                <a:srgbClr val="0AD0D9"/>
              </a:buClr>
              <a:buSzPct val="93181"/>
              <a:buFont typeface="Wingdings 2"/>
              <a:buChar char=""/>
              <a:tabLst>
                <a:tab pos="286385" algn="l"/>
                <a:tab pos="287020" algn="l"/>
              </a:tabLst>
            </a:pPr>
            <a:r>
              <a:rPr sz="2200" spc="-25" dirty="0">
                <a:latin typeface="Constantia"/>
                <a:cs typeface="Constantia"/>
              </a:rPr>
              <a:t>invoice</a:t>
            </a:r>
            <a:endParaRPr sz="2200">
              <a:latin typeface="Constantia"/>
              <a:cs typeface="Constantia"/>
            </a:endParaRPr>
          </a:p>
        </p:txBody>
      </p:sp>
      <p:sp>
        <p:nvSpPr>
          <p:cNvPr id="10" name="object 10"/>
          <p:cNvSpPr txBox="1"/>
          <p:nvPr/>
        </p:nvSpPr>
        <p:spPr>
          <a:xfrm>
            <a:off x="4724527" y="2875305"/>
            <a:ext cx="3049270" cy="1635125"/>
          </a:xfrm>
          <a:prstGeom prst="rect">
            <a:avLst/>
          </a:prstGeom>
        </p:spPr>
        <p:txBody>
          <a:bodyPr vert="horz" wrap="square" lIns="0" tIns="79375" rIns="0" bIns="0" rtlCol="0">
            <a:spAutoFit/>
          </a:bodyPr>
          <a:lstStyle/>
          <a:p>
            <a:pPr marL="287020" indent="-274320">
              <a:lnSpc>
                <a:spcPct val="100000"/>
              </a:lnSpc>
              <a:spcBef>
                <a:spcPts val="625"/>
              </a:spcBef>
              <a:buClr>
                <a:srgbClr val="0AD0D9"/>
              </a:buClr>
              <a:buSzPct val="93181"/>
              <a:buFont typeface="Wingdings 2"/>
              <a:buChar char=""/>
              <a:tabLst>
                <a:tab pos="286385" algn="l"/>
                <a:tab pos="287020" algn="l"/>
              </a:tabLst>
            </a:pPr>
            <a:r>
              <a:rPr sz="2200" spc="-5" dirty="0">
                <a:latin typeface="Constantia"/>
                <a:cs typeface="Constantia"/>
              </a:rPr>
              <a:t>Subsequent</a:t>
            </a:r>
            <a:endParaRPr sz="2200">
              <a:latin typeface="Constantia"/>
              <a:cs typeface="Constantia"/>
            </a:endParaRPr>
          </a:p>
          <a:p>
            <a:pPr marL="287020" indent="-274320">
              <a:lnSpc>
                <a:spcPct val="100000"/>
              </a:lnSpc>
              <a:spcBef>
                <a:spcPts val="530"/>
              </a:spcBef>
              <a:buClr>
                <a:srgbClr val="0AD0D9"/>
              </a:buClr>
              <a:buSzPct val="93181"/>
              <a:buFont typeface="Wingdings 2"/>
              <a:buChar char=""/>
              <a:tabLst>
                <a:tab pos="286385" algn="l"/>
                <a:tab pos="287020" algn="l"/>
              </a:tabLst>
            </a:pPr>
            <a:r>
              <a:rPr sz="2200" spc="-5" dirty="0">
                <a:latin typeface="Constantia"/>
                <a:cs typeface="Constantia"/>
              </a:rPr>
              <a:t>Domicile</a:t>
            </a:r>
            <a:endParaRPr sz="2200">
              <a:latin typeface="Constantia"/>
              <a:cs typeface="Constantia"/>
            </a:endParaRPr>
          </a:p>
          <a:p>
            <a:pPr marL="287020" indent="-274320">
              <a:lnSpc>
                <a:spcPct val="100000"/>
              </a:lnSpc>
              <a:spcBef>
                <a:spcPts val="530"/>
              </a:spcBef>
              <a:buClr>
                <a:srgbClr val="0AD0D9"/>
              </a:buClr>
              <a:buSzPct val="95454"/>
              <a:buFont typeface="Wingdings 2"/>
              <a:buChar char=""/>
              <a:tabLst>
                <a:tab pos="286385" algn="l"/>
                <a:tab pos="287020" algn="l"/>
              </a:tabLst>
            </a:pPr>
            <a:r>
              <a:rPr sz="2200" spc="-15" dirty="0">
                <a:latin typeface="Constantia"/>
                <a:cs typeface="Constantia"/>
              </a:rPr>
              <a:t>E.g.</a:t>
            </a:r>
            <a:endParaRPr sz="2200">
              <a:latin typeface="Constantia"/>
              <a:cs typeface="Constantia"/>
            </a:endParaRPr>
          </a:p>
          <a:p>
            <a:pPr marL="287020" indent="-274320">
              <a:lnSpc>
                <a:spcPct val="100000"/>
              </a:lnSpc>
              <a:spcBef>
                <a:spcPts val="530"/>
              </a:spcBef>
              <a:buClr>
                <a:srgbClr val="0AD0D9"/>
              </a:buClr>
              <a:buSzPct val="93181"/>
              <a:buFont typeface="Wingdings 2"/>
              <a:buChar char=""/>
              <a:tabLst>
                <a:tab pos="286385" algn="l"/>
                <a:tab pos="287020" algn="l"/>
              </a:tabLst>
            </a:pPr>
            <a:r>
              <a:rPr sz="2200" spc="-5" dirty="0">
                <a:latin typeface="Constantia"/>
                <a:cs typeface="Constantia"/>
              </a:rPr>
              <a:t>Statement for</a:t>
            </a:r>
            <a:r>
              <a:rPr sz="2200" spc="-300" dirty="0">
                <a:latin typeface="Constantia"/>
                <a:cs typeface="Constantia"/>
              </a:rPr>
              <a:t> </a:t>
            </a:r>
            <a:r>
              <a:rPr sz="2200" spc="-15" dirty="0">
                <a:latin typeface="Constantia"/>
                <a:cs typeface="Constantia"/>
              </a:rPr>
              <a:t>payment</a:t>
            </a:r>
            <a:endParaRPr sz="2200">
              <a:latin typeface="Constantia"/>
              <a:cs typeface="Constanti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211376" y="1045209"/>
            <a:ext cx="6717665" cy="788035"/>
          </a:xfrm>
          <a:prstGeom prst="rect">
            <a:avLst/>
          </a:prstGeom>
        </p:spPr>
        <p:txBody>
          <a:bodyPr vert="horz" wrap="square" lIns="0" tIns="13335" rIns="0" bIns="0" rtlCol="0">
            <a:spAutoFit/>
          </a:bodyPr>
          <a:lstStyle/>
          <a:p>
            <a:pPr marL="12700">
              <a:lnSpc>
                <a:spcPct val="100000"/>
              </a:lnSpc>
              <a:spcBef>
                <a:spcPts val="105"/>
              </a:spcBef>
            </a:pPr>
            <a:r>
              <a:rPr sz="5000" spc="-5" dirty="0"/>
              <a:t>USE BUSINESS</a:t>
            </a:r>
            <a:r>
              <a:rPr sz="5000" spc="-70" dirty="0"/>
              <a:t> </a:t>
            </a:r>
            <a:r>
              <a:rPr sz="5000" spc="-5" dirty="0"/>
              <a:t>JARGON</a:t>
            </a:r>
            <a:endParaRPr sz="5000"/>
          </a:p>
        </p:txBody>
      </p:sp>
      <p:sp>
        <p:nvSpPr>
          <p:cNvPr id="8" name="object 8"/>
          <p:cNvSpPr txBox="1"/>
          <p:nvPr/>
        </p:nvSpPr>
        <p:spPr>
          <a:xfrm>
            <a:off x="535940" y="2984119"/>
            <a:ext cx="7570470" cy="2562860"/>
          </a:xfrm>
          <a:prstGeom prst="rect">
            <a:avLst/>
          </a:prstGeom>
        </p:spPr>
        <p:txBody>
          <a:bodyPr vert="horz" wrap="square" lIns="0" tIns="13335" rIns="0" bIns="0" rtlCol="0">
            <a:spAutoFit/>
          </a:bodyPr>
          <a:lstStyle/>
          <a:p>
            <a:pPr marL="286385" marR="857250" indent="-274320">
              <a:lnSpc>
                <a:spcPct val="100000"/>
              </a:lnSpc>
              <a:spcBef>
                <a:spcPts val="105"/>
              </a:spcBef>
              <a:buClr>
                <a:srgbClr val="0AD0D9"/>
              </a:buClr>
              <a:buSzPct val="94230"/>
              <a:buFont typeface="Wingdings 2"/>
              <a:buChar char=""/>
              <a:tabLst>
                <a:tab pos="287020" algn="l"/>
              </a:tabLst>
            </a:pPr>
            <a:r>
              <a:rPr sz="2600" spc="-20" dirty="0">
                <a:latin typeface="Constantia"/>
                <a:cs typeface="Constantia"/>
              </a:rPr>
              <a:t>Use </a:t>
            </a:r>
            <a:r>
              <a:rPr sz="2600" dirty="0">
                <a:latin typeface="Constantia"/>
                <a:cs typeface="Constantia"/>
              </a:rPr>
              <a:t>business </a:t>
            </a:r>
            <a:r>
              <a:rPr sz="2600" spc="-10" dirty="0">
                <a:latin typeface="Constantia"/>
                <a:cs typeface="Constantia"/>
              </a:rPr>
              <a:t>language </a:t>
            </a:r>
            <a:r>
              <a:rPr sz="2600" dirty="0">
                <a:latin typeface="Constantia"/>
                <a:cs typeface="Constantia"/>
              </a:rPr>
              <a:t>and </a:t>
            </a:r>
            <a:r>
              <a:rPr sz="2600" spc="-5" dirty="0">
                <a:latin typeface="Constantia"/>
                <a:cs typeface="Constantia"/>
              </a:rPr>
              <a:t>technical terms</a:t>
            </a:r>
            <a:r>
              <a:rPr sz="2600" spc="-455" dirty="0">
                <a:latin typeface="Constantia"/>
                <a:cs typeface="Constantia"/>
              </a:rPr>
              <a:t> </a:t>
            </a:r>
            <a:r>
              <a:rPr sz="2600" spc="-5" dirty="0">
                <a:latin typeface="Constantia"/>
                <a:cs typeface="Constantia"/>
              </a:rPr>
              <a:t>in  </a:t>
            </a:r>
            <a:r>
              <a:rPr sz="2600" spc="-10" dirty="0">
                <a:latin typeface="Constantia"/>
                <a:cs typeface="Constantia"/>
              </a:rPr>
              <a:t>professional</a:t>
            </a:r>
            <a:r>
              <a:rPr sz="2600" spc="-85" dirty="0">
                <a:latin typeface="Constantia"/>
                <a:cs typeface="Constantia"/>
              </a:rPr>
              <a:t> </a:t>
            </a:r>
            <a:r>
              <a:rPr sz="2600" spc="-5" dirty="0">
                <a:latin typeface="Constantia"/>
                <a:cs typeface="Constantia"/>
              </a:rPr>
              <a:t>situations.</a:t>
            </a:r>
            <a:endParaRPr sz="2600">
              <a:latin typeface="Constantia"/>
              <a:cs typeface="Constantia"/>
            </a:endParaRPr>
          </a:p>
          <a:p>
            <a:pPr marL="286385" marR="1083310" indent="-274320">
              <a:lnSpc>
                <a:spcPct val="100000"/>
              </a:lnSpc>
              <a:spcBef>
                <a:spcPts val="625"/>
              </a:spcBef>
              <a:buClr>
                <a:srgbClr val="0AD0D9"/>
              </a:buClr>
              <a:buSzPct val="94230"/>
              <a:buFont typeface="Wingdings 2"/>
              <a:buChar char=""/>
              <a:tabLst>
                <a:tab pos="287020" algn="l"/>
              </a:tabLst>
            </a:pPr>
            <a:r>
              <a:rPr sz="2600" spc="-40" dirty="0">
                <a:latin typeface="Constantia"/>
                <a:cs typeface="Constantia"/>
              </a:rPr>
              <a:t>Avoid</a:t>
            </a:r>
            <a:r>
              <a:rPr sz="2600" spc="-95" dirty="0">
                <a:latin typeface="Constantia"/>
                <a:cs typeface="Constantia"/>
              </a:rPr>
              <a:t> </a:t>
            </a:r>
            <a:r>
              <a:rPr sz="2600" spc="-5" dirty="0">
                <a:latin typeface="Constantia"/>
                <a:cs typeface="Constantia"/>
              </a:rPr>
              <a:t>when</a:t>
            </a:r>
            <a:r>
              <a:rPr sz="2600" spc="-120" dirty="0">
                <a:latin typeface="Constantia"/>
                <a:cs typeface="Constantia"/>
              </a:rPr>
              <a:t> </a:t>
            </a:r>
            <a:r>
              <a:rPr sz="2600" spc="-10" dirty="0">
                <a:latin typeface="Constantia"/>
                <a:cs typeface="Constantia"/>
              </a:rPr>
              <a:t>communicating</a:t>
            </a:r>
            <a:r>
              <a:rPr sz="2600" spc="-65" dirty="0">
                <a:latin typeface="Constantia"/>
                <a:cs typeface="Constantia"/>
              </a:rPr>
              <a:t> </a:t>
            </a:r>
            <a:r>
              <a:rPr sz="2600" spc="-15" dirty="0">
                <a:latin typeface="Constantia"/>
                <a:cs typeface="Constantia"/>
              </a:rPr>
              <a:t>to</a:t>
            </a:r>
            <a:r>
              <a:rPr sz="2600" spc="-155" dirty="0">
                <a:latin typeface="Constantia"/>
                <a:cs typeface="Constantia"/>
              </a:rPr>
              <a:t> </a:t>
            </a:r>
            <a:r>
              <a:rPr sz="2600" dirty="0">
                <a:latin typeface="Constantia"/>
                <a:cs typeface="Constantia"/>
              </a:rPr>
              <a:t>a</a:t>
            </a:r>
            <a:r>
              <a:rPr sz="2600" spc="-100" dirty="0">
                <a:latin typeface="Constantia"/>
                <a:cs typeface="Constantia"/>
              </a:rPr>
              <a:t> </a:t>
            </a:r>
            <a:r>
              <a:rPr sz="2600" spc="-5" dirty="0">
                <a:latin typeface="Constantia"/>
                <a:cs typeface="Constantia"/>
              </a:rPr>
              <a:t>person</a:t>
            </a:r>
            <a:r>
              <a:rPr sz="2600" spc="-45" dirty="0">
                <a:latin typeface="Constantia"/>
                <a:cs typeface="Constantia"/>
              </a:rPr>
              <a:t> </a:t>
            </a:r>
            <a:r>
              <a:rPr sz="2600" spc="-5" dirty="0">
                <a:latin typeface="Constantia"/>
                <a:cs typeface="Constantia"/>
              </a:rPr>
              <a:t>not  </a:t>
            </a:r>
            <a:r>
              <a:rPr sz="2600" spc="-10" dirty="0">
                <a:latin typeface="Constantia"/>
                <a:cs typeface="Constantia"/>
              </a:rPr>
              <a:t>acquainted </a:t>
            </a:r>
            <a:r>
              <a:rPr sz="2600" dirty="0">
                <a:latin typeface="Constantia"/>
                <a:cs typeface="Constantia"/>
              </a:rPr>
              <a:t>with </a:t>
            </a:r>
            <a:r>
              <a:rPr sz="2600" spc="-5" dirty="0">
                <a:latin typeface="Constantia"/>
                <a:cs typeface="Constantia"/>
              </a:rPr>
              <a:t>the</a:t>
            </a:r>
            <a:r>
              <a:rPr sz="2600" spc="-270" dirty="0">
                <a:latin typeface="Constantia"/>
                <a:cs typeface="Constantia"/>
              </a:rPr>
              <a:t> </a:t>
            </a:r>
            <a:r>
              <a:rPr sz="2600" spc="-25" dirty="0">
                <a:latin typeface="Constantia"/>
                <a:cs typeface="Constantia"/>
              </a:rPr>
              <a:t>terminology.</a:t>
            </a:r>
            <a:endParaRPr sz="2600">
              <a:latin typeface="Constantia"/>
              <a:cs typeface="Constantia"/>
            </a:endParaRPr>
          </a:p>
          <a:p>
            <a:pPr marL="286385" marR="5080" indent="-274320">
              <a:lnSpc>
                <a:spcPct val="100000"/>
              </a:lnSpc>
              <a:spcBef>
                <a:spcPts val="620"/>
              </a:spcBef>
              <a:buClr>
                <a:srgbClr val="0AD0D9"/>
              </a:buClr>
              <a:buSzPct val="94230"/>
              <a:buFont typeface="Wingdings 2"/>
              <a:buChar char=""/>
              <a:tabLst>
                <a:tab pos="287020" algn="l"/>
              </a:tabLst>
            </a:pPr>
            <a:r>
              <a:rPr sz="2600" spc="-30" dirty="0">
                <a:latin typeface="Constantia"/>
                <a:cs typeface="Constantia"/>
              </a:rPr>
              <a:t>Even</a:t>
            </a:r>
            <a:r>
              <a:rPr sz="2600" spc="-95" dirty="0">
                <a:latin typeface="Constantia"/>
                <a:cs typeface="Constantia"/>
              </a:rPr>
              <a:t> </a:t>
            </a:r>
            <a:r>
              <a:rPr sz="2600" spc="-5" dirty="0">
                <a:latin typeface="Constantia"/>
                <a:cs typeface="Constantia"/>
              </a:rPr>
              <a:t>then</a:t>
            </a:r>
            <a:r>
              <a:rPr sz="2600" spc="-35" dirty="0">
                <a:latin typeface="Constantia"/>
                <a:cs typeface="Constantia"/>
              </a:rPr>
              <a:t> </a:t>
            </a:r>
            <a:r>
              <a:rPr sz="2600" spc="-10" dirty="0">
                <a:latin typeface="Constantia"/>
                <a:cs typeface="Constantia"/>
              </a:rPr>
              <a:t>if</a:t>
            </a:r>
            <a:r>
              <a:rPr sz="2600" spc="-25" dirty="0">
                <a:latin typeface="Constantia"/>
                <a:cs typeface="Constantia"/>
              </a:rPr>
              <a:t> you</a:t>
            </a:r>
            <a:r>
              <a:rPr sz="2600" spc="-50" dirty="0">
                <a:latin typeface="Constantia"/>
                <a:cs typeface="Constantia"/>
              </a:rPr>
              <a:t> </a:t>
            </a:r>
            <a:r>
              <a:rPr sz="2600" spc="-5" dirty="0">
                <a:latin typeface="Constantia"/>
                <a:cs typeface="Constantia"/>
              </a:rPr>
              <a:t>must</a:t>
            </a:r>
            <a:r>
              <a:rPr sz="2600" spc="-130" dirty="0">
                <a:latin typeface="Constantia"/>
                <a:cs typeface="Constantia"/>
              </a:rPr>
              <a:t> </a:t>
            </a:r>
            <a:r>
              <a:rPr sz="2600" spc="-5" dirty="0">
                <a:latin typeface="Constantia"/>
                <a:cs typeface="Constantia"/>
              </a:rPr>
              <a:t>use</a:t>
            </a:r>
            <a:r>
              <a:rPr sz="2600" spc="-110" dirty="0">
                <a:latin typeface="Constantia"/>
                <a:cs typeface="Constantia"/>
              </a:rPr>
              <a:t> </a:t>
            </a:r>
            <a:r>
              <a:rPr sz="2600" spc="-5" dirty="0">
                <a:latin typeface="Constantia"/>
                <a:cs typeface="Constantia"/>
              </a:rPr>
              <a:t>the</a:t>
            </a:r>
            <a:r>
              <a:rPr sz="2600" spc="-95" dirty="0">
                <a:latin typeface="Constantia"/>
                <a:cs typeface="Constantia"/>
              </a:rPr>
              <a:t> </a:t>
            </a:r>
            <a:r>
              <a:rPr sz="2600" spc="-10" dirty="0">
                <a:latin typeface="Constantia"/>
                <a:cs typeface="Constantia"/>
              </a:rPr>
              <a:t>terms,</a:t>
            </a:r>
            <a:r>
              <a:rPr sz="2600" spc="-85" dirty="0">
                <a:latin typeface="Constantia"/>
                <a:cs typeface="Constantia"/>
              </a:rPr>
              <a:t> </a:t>
            </a:r>
            <a:r>
              <a:rPr sz="2600" spc="-5" dirty="0">
                <a:latin typeface="Constantia"/>
                <a:cs typeface="Constantia"/>
              </a:rPr>
              <a:t>explain</a:t>
            </a:r>
            <a:r>
              <a:rPr sz="2600" spc="-45" dirty="0">
                <a:latin typeface="Constantia"/>
                <a:cs typeface="Constantia"/>
              </a:rPr>
              <a:t> </a:t>
            </a:r>
            <a:r>
              <a:rPr sz="2600" spc="20" dirty="0">
                <a:latin typeface="Constantia"/>
                <a:cs typeface="Constantia"/>
              </a:rPr>
              <a:t>briefly  </a:t>
            </a:r>
            <a:r>
              <a:rPr sz="2600" dirty="0">
                <a:latin typeface="Constantia"/>
                <a:cs typeface="Constantia"/>
              </a:rPr>
              <a:t>and </a:t>
            </a:r>
            <a:r>
              <a:rPr sz="2600" spc="-10" dirty="0">
                <a:latin typeface="Constantia"/>
                <a:cs typeface="Constantia"/>
              </a:rPr>
              <a:t>clearly for proper</a:t>
            </a:r>
            <a:r>
              <a:rPr sz="2600" spc="-430" dirty="0">
                <a:latin typeface="Constantia"/>
                <a:cs typeface="Constantia"/>
              </a:rPr>
              <a:t> </a:t>
            </a:r>
            <a:r>
              <a:rPr sz="2600" spc="-10" dirty="0">
                <a:latin typeface="Constantia"/>
                <a:cs typeface="Constantia"/>
              </a:rPr>
              <a:t>understanding.</a:t>
            </a:r>
            <a:endParaRPr sz="2600">
              <a:latin typeface="Constantia"/>
              <a:cs typeface="Constanti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2700" rIns="0" bIns="0" rtlCol="0">
            <a:spAutoFit/>
          </a:bodyPr>
          <a:lstStyle/>
          <a:p>
            <a:pPr marL="1567180" marR="5080" indent="-1108710">
              <a:lnSpc>
                <a:spcPct val="100000"/>
              </a:lnSpc>
              <a:spcBef>
                <a:spcPts val="100"/>
              </a:spcBef>
            </a:pPr>
            <a:r>
              <a:rPr spc="-5" dirty="0"/>
              <a:t>USE EFFECTIVE SENTENCES  </a:t>
            </a:r>
            <a:r>
              <a:rPr dirty="0"/>
              <a:t>AND</a:t>
            </a:r>
            <a:r>
              <a:rPr spc="-45" dirty="0"/>
              <a:t> </a:t>
            </a:r>
            <a:r>
              <a:rPr spc="-5" dirty="0"/>
              <a:t>PARAGRAPHS</a:t>
            </a:r>
          </a:p>
        </p:txBody>
      </p:sp>
      <p:sp>
        <p:nvSpPr>
          <p:cNvPr id="8" name="object 8"/>
          <p:cNvSpPr txBox="1"/>
          <p:nvPr/>
        </p:nvSpPr>
        <p:spPr>
          <a:xfrm>
            <a:off x="535940" y="1868398"/>
            <a:ext cx="7957184" cy="4147820"/>
          </a:xfrm>
          <a:prstGeom prst="rect">
            <a:avLst/>
          </a:prstGeom>
        </p:spPr>
        <p:txBody>
          <a:bodyPr vert="horz" wrap="square" lIns="0" tIns="92075" rIns="0" bIns="0" rtlCol="0">
            <a:spAutoFit/>
          </a:bodyPr>
          <a:lstStyle/>
          <a:p>
            <a:pPr marL="287020" indent="-274320">
              <a:lnSpc>
                <a:spcPct val="100000"/>
              </a:lnSpc>
              <a:spcBef>
                <a:spcPts val="725"/>
              </a:spcBef>
              <a:buClr>
                <a:srgbClr val="0AD0D9"/>
              </a:buClr>
              <a:buSzPct val="94230"/>
              <a:buFont typeface="Wingdings 2"/>
              <a:buChar char=""/>
              <a:tabLst>
                <a:tab pos="287020" algn="l"/>
              </a:tabLst>
            </a:pPr>
            <a:r>
              <a:rPr sz="2600" spc="-5" dirty="0">
                <a:latin typeface="Constantia"/>
                <a:cs typeface="Constantia"/>
              </a:rPr>
              <a:t>At</a:t>
            </a:r>
            <a:r>
              <a:rPr sz="2600" spc="-120" dirty="0">
                <a:latin typeface="Constantia"/>
                <a:cs typeface="Constantia"/>
              </a:rPr>
              <a:t> </a:t>
            </a:r>
            <a:r>
              <a:rPr sz="2600" spc="-5" dirty="0">
                <a:latin typeface="Constantia"/>
                <a:cs typeface="Constantia"/>
              </a:rPr>
              <a:t>the</a:t>
            </a:r>
            <a:r>
              <a:rPr sz="2600" spc="-140" dirty="0">
                <a:latin typeface="Constantia"/>
                <a:cs typeface="Constantia"/>
              </a:rPr>
              <a:t> </a:t>
            </a:r>
            <a:r>
              <a:rPr sz="2600" spc="-25" dirty="0">
                <a:latin typeface="Constantia"/>
                <a:cs typeface="Constantia"/>
              </a:rPr>
              <a:t>core</a:t>
            </a:r>
            <a:r>
              <a:rPr sz="2600" spc="-125" dirty="0">
                <a:latin typeface="Constantia"/>
                <a:cs typeface="Constantia"/>
              </a:rPr>
              <a:t> </a:t>
            </a:r>
            <a:r>
              <a:rPr sz="2600" dirty="0">
                <a:latin typeface="Constantia"/>
                <a:cs typeface="Constantia"/>
              </a:rPr>
              <a:t>of</a:t>
            </a:r>
            <a:r>
              <a:rPr sz="2600" spc="-30" dirty="0">
                <a:latin typeface="Constantia"/>
                <a:cs typeface="Constantia"/>
              </a:rPr>
              <a:t> </a:t>
            </a:r>
            <a:r>
              <a:rPr sz="2600" spc="-5" dirty="0">
                <a:latin typeface="Constantia"/>
                <a:cs typeface="Constantia"/>
              </a:rPr>
              <a:t>clarity</a:t>
            </a:r>
            <a:r>
              <a:rPr sz="2600" spc="-60" dirty="0">
                <a:latin typeface="Constantia"/>
                <a:cs typeface="Constantia"/>
              </a:rPr>
              <a:t> </a:t>
            </a:r>
            <a:r>
              <a:rPr sz="2600" spc="-10" dirty="0">
                <a:latin typeface="Constantia"/>
                <a:cs typeface="Constantia"/>
              </a:rPr>
              <a:t>is</a:t>
            </a:r>
            <a:r>
              <a:rPr sz="2600" spc="-75" dirty="0">
                <a:latin typeface="Constantia"/>
                <a:cs typeface="Constantia"/>
              </a:rPr>
              <a:t> </a:t>
            </a:r>
            <a:r>
              <a:rPr sz="2600" spc="-5" dirty="0">
                <a:latin typeface="Constantia"/>
                <a:cs typeface="Constantia"/>
              </a:rPr>
              <a:t>the</a:t>
            </a:r>
            <a:r>
              <a:rPr sz="2600" spc="-130" dirty="0">
                <a:latin typeface="Constantia"/>
                <a:cs typeface="Constantia"/>
              </a:rPr>
              <a:t> </a:t>
            </a:r>
            <a:r>
              <a:rPr sz="2600" spc="-10" dirty="0">
                <a:latin typeface="Constantia"/>
                <a:cs typeface="Constantia"/>
              </a:rPr>
              <a:t>sentence.</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Grammatical statement when </a:t>
            </a:r>
            <a:r>
              <a:rPr sz="2600" spc="-10" dirty="0">
                <a:latin typeface="Constantia"/>
                <a:cs typeface="Constantia"/>
              </a:rPr>
              <a:t>clearly</a:t>
            </a:r>
            <a:r>
              <a:rPr sz="2600" spc="-490" dirty="0">
                <a:latin typeface="Constantia"/>
                <a:cs typeface="Constantia"/>
              </a:rPr>
              <a:t> </a:t>
            </a:r>
            <a:r>
              <a:rPr sz="2600" spc="-10" dirty="0">
                <a:latin typeface="Constantia"/>
                <a:cs typeface="Constantia"/>
              </a:rPr>
              <a:t>expressed </a:t>
            </a:r>
            <a:r>
              <a:rPr sz="2600" spc="-20" dirty="0">
                <a:latin typeface="Constantia"/>
                <a:cs typeface="Constantia"/>
              </a:rPr>
              <a:t>moves  </a:t>
            </a:r>
            <a:r>
              <a:rPr sz="2600" spc="-5" dirty="0">
                <a:latin typeface="Constantia"/>
                <a:cs typeface="Constantia"/>
              </a:rPr>
              <a:t>thoughts </a:t>
            </a:r>
            <a:r>
              <a:rPr sz="2600" dirty="0">
                <a:latin typeface="Constantia"/>
                <a:cs typeface="Constantia"/>
              </a:rPr>
              <a:t>within a</a:t>
            </a:r>
            <a:r>
              <a:rPr sz="2600" spc="-390" dirty="0">
                <a:latin typeface="Constantia"/>
                <a:cs typeface="Constantia"/>
              </a:rPr>
              <a:t> </a:t>
            </a:r>
            <a:r>
              <a:rPr sz="2600" spc="-15" dirty="0">
                <a:latin typeface="Constantia"/>
                <a:cs typeface="Constantia"/>
              </a:rPr>
              <a:t>paragraph.</a:t>
            </a:r>
            <a:endParaRPr sz="2600">
              <a:latin typeface="Constantia"/>
              <a:cs typeface="Constantia"/>
            </a:endParaRPr>
          </a:p>
          <a:p>
            <a:pPr marL="286385" marR="440055" indent="-274320">
              <a:lnSpc>
                <a:spcPct val="100000"/>
              </a:lnSpc>
              <a:spcBef>
                <a:spcPts val="625"/>
              </a:spcBef>
              <a:buClr>
                <a:srgbClr val="0AD0D9"/>
              </a:buClr>
              <a:buSzPct val="94230"/>
              <a:buFont typeface="Wingdings 2"/>
              <a:buChar char=""/>
              <a:tabLst>
                <a:tab pos="287020" algn="l"/>
                <a:tab pos="1621790" algn="l"/>
              </a:tabLst>
            </a:pPr>
            <a:r>
              <a:rPr sz="2600" spc="-5" dirty="0">
                <a:latin typeface="Constantia"/>
                <a:cs typeface="Constantia"/>
              </a:rPr>
              <a:t>Important</a:t>
            </a:r>
            <a:r>
              <a:rPr sz="2600" spc="-160" dirty="0">
                <a:latin typeface="Constantia"/>
                <a:cs typeface="Constantia"/>
              </a:rPr>
              <a:t> </a:t>
            </a:r>
            <a:r>
              <a:rPr sz="2600" spc="-10" dirty="0">
                <a:latin typeface="Constantia"/>
                <a:cs typeface="Constantia"/>
              </a:rPr>
              <a:t>characteristics</a:t>
            </a:r>
            <a:r>
              <a:rPr sz="2600" spc="-85" dirty="0">
                <a:latin typeface="Constantia"/>
                <a:cs typeface="Constantia"/>
              </a:rPr>
              <a:t> </a:t>
            </a:r>
            <a:r>
              <a:rPr sz="2600" spc="-20" dirty="0">
                <a:latin typeface="Constantia"/>
                <a:cs typeface="Constantia"/>
              </a:rPr>
              <a:t>to</a:t>
            </a:r>
            <a:r>
              <a:rPr sz="2600" spc="-140" dirty="0">
                <a:latin typeface="Constantia"/>
                <a:cs typeface="Constantia"/>
              </a:rPr>
              <a:t> </a:t>
            </a:r>
            <a:r>
              <a:rPr sz="2600" spc="-10" dirty="0">
                <a:latin typeface="Constantia"/>
                <a:cs typeface="Constantia"/>
              </a:rPr>
              <a:t>consider</a:t>
            </a:r>
            <a:r>
              <a:rPr sz="2600" spc="-145" dirty="0">
                <a:latin typeface="Constantia"/>
                <a:cs typeface="Constantia"/>
              </a:rPr>
              <a:t> </a:t>
            </a:r>
            <a:r>
              <a:rPr sz="2600" spc="-5" dirty="0">
                <a:latin typeface="Constantia"/>
                <a:cs typeface="Constantia"/>
              </a:rPr>
              <a:t>while</a:t>
            </a:r>
            <a:r>
              <a:rPr sz="2600" spc="-65" dirty="0">
                <a:latin typeface="Constantia"/>
                <a:cs typeface="Constantia"/>
              </a:rPr>
              <a:t> </a:t>
            </a:r>
            <a:r>
              <a:rPr sz="2600" spc="-5" dirty="0">
                <a:latin typeface="Constantia"/>
                <a:cs typeface="Constantia"/>
              </a:rPr>
              <a:t>making  </a:t>
            </a:r>
            <a:r>
              <a:rPr sz="2600" spc="-15" dirty="0">
                <a:latin typeface="Constantia"/>
                <a:cs typeface="Constantia"/>
              </a:rPr>
              <a:t>effective	</a:t>
            </a:r>
            <a:r>
              <a:rPr sz="2600" spc="-10" dirty="0">
                <a:latin typeface="Constantia"/>
                <a:cs typeface="Constantia"/>
              </a:rPr>
              <a:t>sentences </a:t>
            </a:r>
            <a:r>
              <a:rPr sz="2600" dirty="0">
                <a:latin typeface="Constantia"/>
                <a:cs typeface="Constantia"/>
              </a:rPr>
              <a:t>and </a:t>
            </a:r>
            <a:r>
              <a:rPr sz="2600" spc="-15" dirty="0">
                <a:latin typeface="Constantia"/>
                <a:cs typeface="Constantia"/>
              </a:rPr>
              <a:t>paragraphs</a:t>
            </a:r>
            <a:r>
              <a:rPr sz="2600" spc="-280" dirty="0">
                <a:latin typeface="Constantia"/>
                <a:cs typeface="Constantia"/>
              </a:rPr>
              <a:t> </a:t>
            </a:r>
            <a:r>
              <a:rPr sz="2600" spc="-10" dirty="0">
                <a:latin typeface="Constantia"/>
                <a:cs typeface="Constantia"/>
              </a:rPr>
              <a:t>are;</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5" dirty="0">
                <a:latin typeface="Constantia"/>
                <a:cs typeface="Constantia"/>
              </a:rPr>
              <a:t>Length</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15" dirty="0">
                <a:latin typeface="Constantia"/>
                <a:cs typeface="Constantia"/>
              </a:rPr>
              <a:t>Unity</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15" dirty="0">
                <a:latin typeface="Constantia"/>
                <a:cs typeface="Constantia"/>
              </a:rPr>
              <a:t>Coherence</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dirty="0">
                <a:latin typeface="Constantia"/>
                <a:cs typeface="Constantia"/>
              </a:rPr>
              <a:t>Emphasis</a:t>
            </a:r>
            <a:endParaRPr sz="2600">
              <a:latin typeface="Constantia"/>
              <a:cs typeface="Constanti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927912" y="1045209"/>
            <a:ext cx="7290434" cy="788035"/>
          </a:xfrm>
          <a:prstGeom prst="rect">
            <a:avLst/>
          </a:prstGeom>
        </p:spPr>
        <p:txBody>
          <a:bodyPr vert="horz" wrap="square" lIns="0" tIns="13335" rIns="0" bIns="0" rtlCol="0">
            <a:spAutoFit/>
          </a:bodyPr>
          <a:lstStyle/>
          <a:p>
            <a:pPr marL="12700">
              <a:lnSpc>
                <a:spcPct val="100000"/>
              </a:lnSpc>
              <a:spcBef>
                <a:spcPts val="105"/>
              </a:spcBef>
            </a:pPr>
            <a:r>
              <a:rPr sz="5000" spc="-5" dirty="0"/>
              <a:t>CHECKLIST FOR</a:t>
            </a:r>
            <a:r>
              <a:rPr sz="5000" spc="-75" dirty="0"/>
              <a:t> </a:t>
            </a:r>
            <a:r>
              <a:rPr sz="5000" dirty="0"/>
              <a:t>CLARITY</a:t>
            </a:r>
            <a:endParaRPr sz="5000"/>
          </a:p>
        </p:txBody>
      </p:sp>
      <p:sp>
        <p:nvSpPr>
          <p:cNvPr id="8" name="object 8"/>
          <p:cNvSpPr txBox="1"/>
          <p:nvPr/>
        </p:nvSpPr>
        <p:spPr>
          <a:xfrm>
            <a:off x="535940" y="2372080"/>
            <a:ext cx="7947025" cy="3671570"/>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Choose</a:t>
            </a:r>
            <a:r>
              <a:rPr sz="2600" spc="-140" dirty="0">
                <a:latin typeface="Constantia"/>
                <a:cs typeface="Constantia"/>
              </a:rPr>
              <a:t> </a:t>
            </a:r>
            <a:r>
              <a:rPr sz="2600" spc="-5" dirty="0">
                <a:latin typeface="Constantia"/>
                <a:cs typeface="Constantia"/>
              </a:rPr>
              <a:t>precise</a:t>
            </a:r>
            <a:r>
              <a:rPr sz="2600" spc="-130" dirty="0">
                <a:latin typeface="Constantia"/>
                <a:cs typeface="Constantia"/>
              </a:rPr>
              <a:t> </a:t>
            </a:r>
            <a:r>
              <a:rPr sz="2600" dirty="0">
                <a:latin typeface="Constantia"/>
                <a:cs typeface="Constantia"/>
              </a:rPr>
              <a:t>or</a:t>
            </a:r>
            <a:r>
              <a:rPr sz="2600" spc="-160" dirty="0">
                <a:latin typeface="Constantia"/>
                <a:cs typeface="Constantia"/>
              </a:rPr>
              <a:t> </a:t>
            </a:r>
            <a:r>
              <a:rPr sz="2600" dirty="0">
                <a:latin typeface="Constantia"/>
                <a:cs typeface="Constantia"/>
              </a:rPr>
              <a:t>as</a:t>
            </a:r>
            <a:r>
              <a:rPr sz="2600" spc="-130" dirty="0">
                <a:latin typeface="Constantia"/>
                <a:cs typeface="Constantia"/>
              </a:rPr>
              <a:t> </a:t>
            </a:r>
            <a:r>
              <a:rPr sz="2600" spc="-20" dirty="0">
                <a:latin typeface="Constantia"/>
                <a:cs typeface="Constantia"/>
              </a:rPr>
              <a:t>concrete</a:t>
            </a:r>
            <a:r>
              <a:rPr sz="2600" spc="-150" dirty="0">
                <a:latin typeface="Constantia"/>
                <a:cs typeface="Constantia"/>
              </a:rPr>
              <a:t> </a:t>
            </a:r>
            <a:r>
              <a:rPr sz="2600" dirty="0">
                <a:latin typeface="Constantia"/>
                <a:cs typeface="Constantia"/>
              </a:rPr>
              <a:t>a</a:t>
            </a:r>
            <a:r>
              <a:rPr sz="2600" spc="-135" dirty="0">
                <a:latin typeface="Constantia"/>
                <a:cs typeface="Constantia"/>
              </a:rPr>
              <a:t> </a:t>
            </a:r>
            <a:r>
              <a:rPr sz="2600" spc="-25" dirty="0">
                <a:latin typeface="Constantia"/>
                <a:cs typeface="Constantia"/>
              </a:rPr>
              <a:t>word</a:t>
            </a:r>
            <a:r>
              <a:rPr sz="2600" spc="-80" dirty="0">
                <a:latin typeface="Constantia"/>
                <a:cs typeface="Constantia"/>
              </a:rPr>
              <a:t> </a:t>
            </a:r>
            <a:r>
              <a:rPr sz="2600" dirty="0">
                <a:latin typeface="Constantia"/>
                <a:cs typeface="Constantia"/>
              </a:rPr>
              <a:t>as</a:t>
            </a:r>
            <a:r>
              <a:rPr sz="2600" spc="-105" dirty="0">
                <a:latin typeface="Constantia"/>
                <a:cs typeface="Constantia"/>
              </a:rPr>
              <a:t> </a:t>
            </a:r>
            <a:r>
              <a:rPr sz="2600" dirty="0">
                <a:latin typeface="Constantia"/>
                <a:cs typeface="Constantia"/>
              </a:rPr>
              <a:t>possible.</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Select</a:t>
            </a:r>
            <a:r>
              <a:rPr sz="2600" spc="-150" dirty="0">
                <a:latin typeface="Constantia"/>
                <a:cs typeface="Constantia"/>
              </a:rPr>
              <a:t> </a:t>
            </a:r>
            <a:r>
              <a:rPr sz="2600" spc="-20" dirty="0">
                <a:latin typeface="Constantia"/>
                <a:cs typeface="Constantia"/>
              </a:rPr>
              <a:t>words</a:t>
            </a:r>
            <a:r>
              <a:rPr sz="2600" spc="-105" dirty="0">
                <a:latin typeface="Constantia"/>
                <a:cs typeface="Constantia"/>
              </a:rPr>
              <a:t> </a:t>
            </a:r>
            <a:r>
              <a:rPr sz="2600" spc="-5" dirty="0">
                <a:latin typeface="Constantia"/>
                <a:cs typeface="Constantia"/>
              </a:rPr>
              <a:t>that</a:t>
            </a:r>
            <a:r>
              <a:rPr sz="2600" spc="-80" dirty="0">
                <a:latin typeface="Constantia"/>
                <a:cs typeface="Constantia"/>
              </a:rPr>
              <a:t> </a:t>
            </a:r>
            <a:r>
              <a:rPr sz="2600" spc="-30" dirty="0">
                <a:latin typeface="Constantia"/>
                <a:cs typeface="Constantia"/>
              </a:rPr>
              <a:t>have</a:t>
            </a:r>
            <a:r>
              <a:rPr sz="2600" spc="-135" dirty="0">
                <a:latin typeface="Constantia"/>
                <a:cs typeface="Constantia"/>
              </a:rPr>
              <a:t> </a:t>
            </a:r>
            <a:r>
              <a:rPr sz="2600" dirty="0">
                <a:latin typeface="Constantia"/>
                <a:cs typeface="Constantia"/>
              </a:rPr>
              <a:t>a</a:t>
            </a:r>
            <a:r>
              <a:rPr sz="2600" spc="-65" dirty="0">
                <a:latin typeface="Constantia"/>
                <a:cs typeface="Constantia"/>
              </a:rPr>
              <a:t> </a:t>
            </a:r>
            <a:r>
              <a:rPr sz="2600" spc="-10" dirty="0">
                <a:latin typeface="Constantia"/>
                <a:cs typeface="Constantia"/>
              </a:rPr>
              <a:t>high</a:t>
            </a:r>
            <a:r>
              <a:rPr sz="2600" spc="-90" dirty="0">
                <a:latin typeface="Constantia"/>
                <a:cs typeface="Constantia"/>
              </a:rPr>
              <a:t> </a:t>
            </a:r>
            <a:r>
              <a:rPr sz="2600" dirty="0">
                <a:latin typeface="Constantia"/>
                <a:cs typeface="Constantia"/>
              </a:rPr>
              <a:t>sense</a:t>
            </a:r>
            <a:r>
              <a:rPr sz="2600" spc="-140" dirty="0">
                <a:latin typeface="Constantia"/>
                <a:cs typeface="Constantia"/>
              </a:rPr>
              <a:t> </a:t>
            </a:r>
            <a:r>
              <a:rPr sz="2600" dirty="0">
                <a:latin typeface="Constantia"/>
                <a:cs typeface="Constantia"/>
              </a:rPr>
              <a:t>of</a:t>
            </a:r>
            <a:r>
              <a:rPr sz="2600" spc="-10" dirty="0">
                <a:latin typeface="Constantia"/>
                <a:cs typeface="Constantia"/>
              </a:rPr>
              <a:t> appropriateness  for </a:t>
            </a:r>
            <a:r>
              <a:rPr sz="2600" spc="-5" dirty="0">
                <a:latin typeface="Constantia"/>
                <a:cs typeface="Constantia"/>
              </a:rPr>
              <a:t>the</a:t>
            </a:r>
            <a:r>
              <a:rPr sz="2600" spc="-240" dirty="0">
                <a:latin typeface="Constantia"/>
                <a:cs typeface="Constantia"/>
              </a:rPr>
              <a:t> </a:t>
            </a:r>
            <a:r>
              <a:rPr sz="2600" spc="-40" dirty="0">
                <a:latin typeface="Constantia"/>
                <a:cs typeface="Constantia"/>
              </a:rPr>
              <a:t>reader.</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Go </a:t>
            </a:r>
            <a:r>
              <a:rPr sz="2600" spc="-10" dirty="0">
                <a:latin typeface="Constantia"/>
                <a:cs typeface="Constantia"/>
              </a:rPr>
              <a:t>for </a:t>
            </a:r>
            <a:r>
              <a:rPr sz="2600" spc="-5" dirty="0">
                <a:latin typeface="Constantia"/>
                <a:cs typeface="Constantia"/>
              </a:rPr>
              <a:t>the familiar</a:t>
            </a:r>
            <a:r>
              <a:rPr sz="2600" spc="-465" dirty="0">
                <a:latin typeface="Constantia"/>
                <a:cs typeface="Constantia"/>
              </a:rPr>
              <a:t> </a:t>
            </a:r>
            <a:r>
              <a:rPr sz="2600" spc="-25" dirty="0">
                <a:latin typeface="Constantia"/>
                <a:cs typeface="Constantia"/>
              </a:rPr>
              <a:t>words.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Limit</a:t>
            </a:r>
            <a:r>
              <a:rPr sz="2600" spc="-155" dirty="0">
                <a:latin typeface="Constantia"/>
                <a:cs typeface="Constantia"/>
              </a:rPr>
              <a:t> </a:t>
            </a:r>
            <a:r>
              <a:rPr sz="2600" spc="-35" dirty="0">
                <a:latin typeface="Constantia"/>
                <a:cs typeface="Constantia"/>
              </a:rPr>
              <a:t>average</a:t>
            </a:r>
            <a:r>
              <a:rPr sz="2600" spc="-60" dirty="0">
                <a:latin typeface="Constantia"/>
                <a:cs typeface="Constantia"/>
              </a:rPr>
              <a:t> </a:t>
            </a:r>
            <a:r>
              <a:rPr sz="2600" dirty="0">
                <a:latin typeface="Constantia"/>
                <a:cs typeface="Constantia"/>
              </a:rPr>
              <a:t>length</a:t>
            </a:r>
            <a:r>
              <a:rPr sz="2600" spc="-110" dirty="0">
                <a:latin typeface="Constantia"/>
                <a:cs typeface="Constantia"/>
              </a:rPr>
              <a:t> </a:t>
            </a:r>
            <a:r>
              <a:rPr sz="2600" dirty="0">
                <a:latin typeface="Constantia"/>
                <a:cs typeface="Constantia"/>
              </a:rPr>
              <a:t>of</a:t>
            </a:r>
            <a:r>
              <a:rPr sz="2600" spc="-30" dirty="0">
                <a:latin typeface="Constantia"/>
                <a:cs typeface="Constantia"/>
              </a:rPr>
              <a:t> </a:t>
            </a:r>
            <a:r>
              <a:rPr sz="2600" dirty="0">
                <a:latin typeface="Constantia"/>
                <a:cs typeface="Constantia"/>
              </a:rPr>
              <a:t>a</a:t>
            </a:r>
            <a:r>
              <a:rPr sz="2600" spc="-120" dirty="0">
                <a:latin typeface="Constantia"/>
                <a:cs typeface="Constantia"/>
              </a:rPr>
              <a:t> </a:t>
            </a:r>
            <a:r>
              <a:rPr sz="2600" spc="-10" dirty="0">
                <a:latin typeface="Constantia"/>
                <a:cs typeface="Constantia"/>
              </a:rPr>
              <a:t>sentence</a:t>
            </a:r>
            <a:r>
              <a:rPr sz="2600" spc="-95" dirty="0">
                <a:latin typeface="Constantia"/>
                <a:cs typeface="Constantia"/>
              </a:rPr>
              <a:t> </a:t>
            </a:r>
            <a:r>
              <a:rPr sz="2600" spc="-5" dirty="0">
                <a:latin typeface="Constantia"/>
                <a:cs typeface="Constantia"/>
              </a:rPr>
              <a:t>is</a:t>
            </a:r>
            <a:r>
              <a:rPr sz="2600" spc="-55" dirty="0">
                <a:latin typeface="Constantia"/>
                <a:cs typeface="Constantia"/>
              </a:rPr>
              <a:t> </a:t>
            </a:r>
            <a:r>
              <a:rPr sz="2600" spc="-15" dirty="0">
                <a:latin typeface="Constantia"/>
                <a:cs typeface="Constantia"/>
              </a:rPr>
              <a:t>17-</a:t>
            </a:r>
            <a:r>
              <a:rPr sz="2600" spc="-5" dirty="0">
                <a:latin typeface="Constantia"/>
                <a:cs typeface="Constantia"/>
              </a:rPr>
              <a:t> 20</a:t>
            </a:r>
            <a:r>
              <a:rPr sz="2600" spc="-70" dirty="0">
                <a:latin typeface="Constantia"/>
                <a:cs typeface="Constantia"/>
              </a:rPr>
              <a:t> </a:t>
            </a:r>
            <a:r>
              <a:rPr sz="2600" spc="-25" dirty="0">
                <a:latin typeface="Constantia"/>
                <a:cs typeface="Constantia"/>
              </a:rPr>
              <a:t>words.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Insert</a:t>
            </a:r>
            <a:r>
              <a:rPr sz="2600" spc="-90" dirty="0">
                <a:latin typeface="Constantia"/>
                <a:cs typeface="Constantia"/>
              </a:rPr>
              <a:t> </a:t>
            </a:r>
            <a:r>
              <a:rPr sz="2600" spc="-5" dirty="0">
                <a:latin typeface="Constantia"/>
                <a:cs typeface="Constantia"/>
              </a:rPr>
              <a:t>no</a:t>
            </a:r>
            <a:r>
              <a:rPr sz="2600" spc="-85" dirty="0">
                <a:latin typeface="Constantia"/>
                <a:cs typeface="Constantia"/>
              </a:rPr>
              <a:t> </a:t>
            </a:r>
            <a:r>
              <a:rPr sz="2600" spc="-15" dirty="0">
                <a:latin typeface="Constantia"/>
                <a:cs typeface="Constantia"/>
              </a:rPr>
              <a:t>more</a:t>
            </a:r>
            <a:r>
              <a:rPr sz="2600" spc="-90" dirty="0">
                <a:latin typeface="Constantia"/>
                <a:cs typeface="Constantia"/>
              </a:rPr>
              <a:t> </a:t>
            </a:r>
            <a:r>
              <a:rPr sz="2600" spc="-5" dirty="0">
                <a:latin typeface="Constantia"/>
                <a:cs typeface="Constantia"/>
              </a:rPr>
              <a:t>than</a:t>
            </a:r>
            <a:r>
              <a:rPr sz="2600" spc="-114" dirty="0">
                <a:latin typeface="Constantia"/>
                <a:cs typeface="Constantia"/>
              </a:rPr>
              <a:t> </a:t>
            </a:r>
            <a:r>
              <a:rPr sz="2600" spc="-5" dirty="0">
                <a:latin typeface="Constantia"/>
                <a:cs typeface="Constantia"/>
              </a:rPr>
              <a:t>one</a:t>
            </a:r>
            <a:r>
              <a:rPr sz="2600" spc="-60" dirty="0">
                <a:latin typeface="Constantia"/>
                <a:cs typeface="Constantia"/>
              </a:rPr>
              <a:t> </a:t>
            </a:r>
            <a:r>
              <a:rPr sz="2600" spc="-5" dirty="0">
                <a:latin typeface="Constantia"/>
                <a:cs typeface="Constantia"/>
              </a:rPr>
              <a:t>main</a:t>
            </a:r>
            <a:r>
              <a:rPr sz="2600" spc="-40" dirty="0">
                <a:latin typeface="Constantia"/>
                <a:cs typeface="Constantia"/>
              </a:rPr>
              <a:t> </a:t>
            </a:r>
            <a:r>
              <a:rPr sz="2600" spc="-5" dirty="0">
                <a:latin typeface="Constantia"/>
                <a:cs typeface="Constantia"/>
              </a:rPr>
              <a:t>idea</a:t>
            </a:r>
            <a:r>
              <a:rPr sz="2600" spc="-65" dirty="0">
                <a:latin typeface="Constantia"/>
                <a:cs typeface="Constantia"/>
              </a:rPr>
              <a:t> </a:t>
            </a:r>
            <a:r>
              <a:rPr sz="2600" spc="-10" dirty="0">
                <a:latin typeface="Constantia"/>
                <a:cs typeface="Constantia"/>
              </a:rPr>
              <a:t>in</a:t>
            </a:r>
            <a:r>
              <a:rPr sz="2600" spc="-105" dirty="0">
                <a:latin typeface="Constantia"/>
                <a:cs typeface="Constantia"/>
              </a:rPr>
              <a:t> </a:t>
            </a:r>
            <a:r>
              <a:rPr sz="2600" dirty="0">
                <a:latin typeface="Constantia"/>
                <a:cs typeface="Constantia"/>
              </a:rPr>
              <a:t>a</a:t>
            </a:r>
            <a:r>
              <a:rPr sz="2600" spc="-120" dirty="0">
                <a:latin typeface="Constantia"/>
                <a:cs typeface="Constantia"/>
              </a:rPr>
              <a:t> </a:t>
            </a:r>
            <a:r>
              <a:rPr sz="2600" spc="-10" dirty="0">
                <a:latin typeface="Constantia"/>
                <a:cs typeface="Constantia"/>
              </a:rPr>
              <a:t>sentence.</a:t>
            </a:r>
            <a:endParaRPr sz="2600">
              <a:latin typeface="Constantia"/>
              <a:cs typeface="Constantia"/>
            </a:endParaRPr>
          </a:p>
          <a:p>
            <a:pPr marL="286385" marR="203835"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Arrange</a:t>
            </a:r>
            <a:r>
              <a:rPr sz="2600" spc="-130" dirty="0">
                <a:latin typeface="Constantia"/>
                <a:cs typeface="Constantia"/>
              </a:rPr>
              <a:t> </a:t>
            </a:r>
            <a:r>
              <a:rPr sz="2600" spc="-20" dirty="0">
                <a:latin typeface="Constantia"/>
                <a:cs typeface="Constantia"/>
              </a:rPr>
              <a:t>words</a:t>
            </a:r>
            <a:r>
              <a:rPr sz="2600" spc="-130" dirty="0">
                <a:latin typeface="Constantia"/>
                <a:cs typeface="Constantia"/>
              </a:rPr>
              <a:t> </a:t>
            </a:r>
            <a:r>
              <a:rPr sz="2600" dirty="0">
                <a:latin typeface="Constantia"/>
                <a:cs typeface="Constantia"/>
              </a:rPr>
              <a:t>so</a:t>
            </a:r>
            <a:r>
              <a:rPr sz="2600" spc="-105" dirty="0">
                <a:latin typeface="Constantia"/>
                <a:cs typeface="Constantia"/>
              </a:rPr>
              <a:t> </a:t>
            </a:r>
            <a:r>
              <a:rPr sz="2600" spc="-5" dirty="0">
                <a:latin typeface="Constantia"/>
                <a:cs typeface="Constantia"/>
              </a:rPr>
              <a:t>that</a:t>
            </a:r>
            <a:r>
              <a:rPr sz="2600" spc="-110" dirty="0">
                <a:latin typeface="Constantia"/>
                <a:cs typeface="Constantia"/>
              </a:rPr>
              <a:t> </a:t>
            </a:r>
            <a:r>
              <a:rPr sz="2600" spc="-5" dirty="0">
                <a:latin typeface="Constantia"/>
                <a:cs typeface="Constantia"/>
              </a:rPr>
              <a:t>the</a:t>
            </a:r>
            <a:r>
              <a:rPr sz="2600" spc="-75" dirty="0">
                <a:latin typeface="Constantia"/>
                <a:cs typeface="Constantia"/>
              </a:rPr>
              <a:t> </a:t>
            </a:r>
            <a:r>
              <a:rPr sz="2600" spc="-5" dirty="0">
                <a:latin typeface="Constantia"/>
                <a:cs typeface="Constantia"/>
              </a:rPr>
              <a:t>main</a:t>
            </a:r>
            <a:r>
              <a:rPr sz="2600" spc="-45" dirty="0">
                <a:latin typeface="Constantia"/>
                <a:cs typeface="Constantia"/>
              </a:rPr>
              <a:t> </a:t>
            </a:r>
            <a:r>
              <a:rPr sz="2600" spc="-5" dirty="0">
                <a:latin typeface="Constantia"/>
                <a:cs typeface="Constantia"/>
              </a:rPr>
              <a:t>idea</a:t>
            </a:r>
            <a:r>
              <a:rPr sz="2600" spc="-130" dirty="0">
                <a:latin typeface="Constantia"/>
                <a:cs typeface="Constantia"/>
              </a:rPr>
              <a:t> </a:t>
            </a:r>
            <a:r>
              <a:rPr sz="2600" spc="-10" dirty="0">
                <a:latin typeface="Constantia"/>
                <a:cs typeface="Constantia"/>
              </a:rPr>
              <a:t>occurs</a:t>
            </a:r>
            <a:r>
              <a:rPr sz="2600" spc="-140" dirty="0">
                <a:latin typeface="Constantia"/>
                <a:cs typeface="Constantia"/>
              </a:rPr>
              <a:t> </a:t>
            </a:r>
            <a:r>
              <a:rPr sz="2600" spc="-10" dirty="0">
                <a:latin typeface="Constantia"/>
                <a:cs typeface="Constantia"/>
              </a:rPr>
              <a:t>early</a:t>
            </a:r>
            <a:r>
              <a:rPr sz="2600" spc="-65" dirty="0">
                <a:latin typeface="Constantia"/>
                <a:cs typeface="Constantia"/>
              </a:rPr>
              <a:t> </a:t>
            </a:r>
            <a:r>
              <a:rPr sz="2600" spc="-5" dirty="0">
                <a:latin typeface="Constantia"/>
                <a:cs typeface="Constantia"/>
              </a:rPr>
              <a:t>in</a:t>
            </a:r>
            <a:r>
              <a:rPr sz="2600" spc="-110" dirty="0">
                <a:latin typeface="Constantia"/>
                <a:cs typeface="Constantia"/>
              </a:rPr>
              <a:t> </a:t>
            </a:r>
            <a:r>
              <a:rPr sz="2600" dirty="0">
                <a:latin typeface="Constantia"/>
                <a:cs typeface="Constantia"/>
              </a:rPr>
              <a:t>a  </a:t>
            </a:r>
            <a:r>
              <a:rPr sz="2600" spc="-10" dirty="0">
                <a:latin typeface="Constantia"/>
                <a:cs typeface="Constantia"/>
              </a:rPr>
              <a:t>sentence.</a:t>
            </a:r>
            <a:endParaRPr sz="2600">
              <a:latin typeface="Constantia"/>
              <a:cs typeface="Constanti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020695" y="1045209"/>
            <a:ext cx="3104515" cy="788035"/>
          </a:xfrm>
          <a:prstGeom prst="rect">
            <a:avLst/>
          </a:prstGeom>
        </p:spPr>
        <p:txBody>
          <a:bodyPr vert="horz" wrap="square" lIns="0" tIns="13335" rIns="0" bIns="0" rtlCol="0">
            <a:spAutoFit/>
          </a:bodyPr>
          <a:lstStyle/>
          <a:p>
            <a:pPr marL="12700">
              <a:lnSpc>
                <a:spcPct val="100000"/>
              </a:lnSpc>
              <a:spcBef>
                <a:spcPts val="105"/>
              </a:spcBef>
            </a:pPr>
            <a:r>
              <a:rPr sz="5000" spc="-5" dirty="0"/>
              <a:t>COURTESY</a:t>
            </a:r>
            <a:endParaRPr sz="5000"/>
          </a:p>
        </p:txBody>
      </p:sp>
      <p:sp>
        <p:nvSpPr>
          <p:cNvPr id="8" name="object 8"/>
          <p:cNvSpPr txBox="1"/>
          <p:nvPr/>
        </p:nvSpPr>
        <p:spPr>
          <a:xfrm>
            <a:off x="535940" y="2831719"/>
            <a:ext cx="7731759" cy="2245360"/>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287020" algn="l"/>
              </a:tabLst>
            </a:pPr>
            <a:r>
              <a:rPr sz="2600" spc="-10" dirty="0">
                <a:latin typeface="Constantia"/>
                <a:cs typeface="Constantia"/>
              </a:rPr>
              <a:t>Courtesy</a:t>
            </a:r>
            <a:r>
              <a:rPr sz="2600" spc="-120" dirty="0">
                <a:latin typeface="Constantia"/>
                <a:cs typeface="Constantia"/>
              </a:rPr>
              <a:t> </a:t>
            </a:r>
            <a:r>
              <a:rPr sz="2600" spc="-5" dirty="0">
                <a:latin typeface="Constantia"/>
                <a:cs typeface="Constantia"/>
              </a:rPr>
              <a:t>means</a:t>
            </a:r>
            <a:r>
              <a:rPr sz="2600" spc="-45" dirty="0">
                <a:latin typeface="Constantia"/>
                <a:cs typeface="Constantia"/>
              </a:rPr>
              <a:t> </a:t>
            </a:r>
            <a:r>
              <a:rPr sz="2600" spc="-5" dirty="0">
                <a:latin typeface="Constantia"/>
                <a:cs typeface="Constantia"/>
              </a:rPr>
              <a:t>not</a:t>
            </a:r>
            <a:r>
              <a:rPr sz="2600" spc="-145" dirty="0">
                <a:latin typeface="Constantia"/>
                <a:cs typeface="Constantia"/>
              </a:rPr>
              <a:t> </a:t>
            </a:r>
            <a:r>
              <a:rPr sz="2600" spc="-10" dirty="0">
                <a:latin typeface="Constantia"/>
                <a:cs typeface="Constantia"/>
              </a:rPr>
              <a:t>only</a:t>
            </a:r>
            <a:r>
              <a:rPr sz="2600" spc="-145" dirty="0">
                <a:latin typeface="Constantia"/>
                <a:cs typeface="Constantia"/>
              </a:rPr>
              <a:t> </a:t>
            </a:r>
            <a:r>
              <a:rPr sz="2600" spc="-25" dirty="0">
                <a:latin typeface="Constantia"/>
                <a:cs typeface="Constantia"/>
              </a:rPr>
              <a:t>aware</a:t>
            </a:r>
            <a:r>
              <a:rPr sz="2600" spc="-135" dirty="0">
                <a:latin typeface="Constantia"/>
                <a:cs typeface="Constantia"/>
              </a:rPr>
              <a:t> </a:t>
            </a:r>
            <a:r>
              <a:rPr sz="2600" dirty="0">
                <a:latin typeface="Constantia"/>
                <a:cs typeface="Constantia"/>
              </a:rPr>
              <a:t>of</a:t>
            </a:r>
            <a:r>
              <a:rPr sz="2600" spc="-10" dirty="0">
                <a:latin typeface="Constantia"/>
                <a:cs typeface="Constantia"/>
              </a:rPr>
              <a:t> </a:t>
            </a:r>
            <a:r>
              <a:rPr sz="2600" dirty="0">
                <a:latin typeface="Constantia"/>
                <a:cs typeface="Constantia"/>
              </a:rPr>
              <a:t>others</a:t>
            </a:r>
            <a:r>
              <a:rPr sz="2600" spc="-110" dirty="0">
                <a:latin typeface="Constantia"/>
                <a:cs typeface="Constantia"/>
              </a:rPr>
              <a:t> </a:t>
            </a:r>
            <a:r>
              <a:rPr sz="2600" spc="-10" dirty="0">
                <a:latin typeface="Constantia"/>
                <a:cs typeface="Constantia"/>
              </a:rPr>
              <a:t>perspective  </a:t>
            </a:r>
            <a:r>
              <a:rPr sz="2600" dirty="0">
                <a:latin typeface="Constantia"/>
                <a:cs typeface="Constantia"/>
              </a:rPr>
              <a:t>but</a:t>
            </a:r>
            <a:r>
              <a:rPr sz="2600" spc="-114" dirty="0">
                <a:latin typeface="Constantia"/>
                <a:cs typeface="Constantia"/>
              </a:rPr>
              <a:t> </a:t>
            </a:r>
            <a:r>
              <a:rPr sz="2600" spc="-10" dirty="0">
                <a:latin typeface="Constantia"/>
                <a:cs typeface="Constantia"/>
              </a:rPr>
              <a:t>feelings.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Courtesy</a:t>
            </a:r>
            <a:r>
              <a:rPr sz="2600" spc="-175" dirty="0">
                <a:latin typeface="Constantia"/>
                <a:cs typeface="Constantia"/>
              </a:rPr>
              <a:t> </a:t>
            </a:r>
            <a:r>
              <a:rPr sz="2600" spc="-5" dirty="0">
                <a:latin typeface="Constantia"/>
                <a:cs typeface="Constantia"/>
              </a:rPr>
              <a:t>stems</a:t>
            </a:r>
            <a:r>
              <a:rPr sz="2600" spc="-90" dirty="0">
                <a:latin typeface="Constantia"/>
                <a:cs typeface="Constantia"/>
              </a:rPr>
              <a:t> </a:t>
            </a:r>
            <a:r>
              <a:rPr sz="2600" spc="-10" dirty="0">
                <a:latin typeface="Constantia"/>
                <a:cs typeface="Constantia"/>
              </a:rPr>
              <a:t>from</a:t>
            </a:r>
            <a:r>
              <a:rPr sz="2600" spc="-135" dirty="0">
                <a:latin typeface="Constantia"/>
                <a:cs typeface="Constantia"/>
              </a:rPr>
              <a:t> </a:t>
            </a:r>
            <a:r>
              <a:rPr sz="2600" dirty="0">
                <a:latin typeface="Constantia"/>
                <a:cs typeface="Constantia"/>
              </a:rPr>
              <a:t>a</a:t>
            </a:r>
            <a:r>
              <a:rPr sz="2600" spc="-120" dirty="0">
                <a:latin typeface="Constantia"/>
                <a:cs typeface="Constantia"/>
              </a:rPr>
              <a:t> </a:t>
            </a:r>
            <a:r>
              <a:rPr sz="2600" spc="-15" dirty="0">
                <a:latin typeface="Constantia"/>
                <a:cs typeface="Constantia"/>
              </a:rPr>
              <a:t>sincere</a:t>
            </a:r>
            <a:r>
              <a:rPr sz="2600" spc="-65" dirty="0">
                <a:latin typeface="Constantia"/>
                <a:cs typeface="Constantia"/>
              </a:rPr>
              <a:t> </a:t>
            </a:r>
            <a:r>
              <a:rPr sz="2600" spc="-10" dirty="0">
                <a:latin typeface="Constantia"/>
                <a:cs typeface="Constantia"/>
              </a:rPr>
              <a:t>“you-attitude”</a:t>
            </a:r>
            <a:endParaRPr sz="2600">
              <a:latin typeface="Constantia"/>
              <a:cs typeface="Constantia"/>
            </a:endParaRPr>
          </a:p>
          <a:p>
            <a:pPr marL="361315" indent="-349250">
              <a:lnSpc>
                <a:spcPct val="100000"/>
              </a:lnSpc>
              <a:spcBef>
                <a:spcPts val="620"/>
              </a:spcBef>
              <a:buClr>
                <a:srgbClr val="0AD0D9"/>
              </a:buClr>
              <a:buSzPct val="94230"/>
              <a:buFont typeface="Wingdings 2"/>
              <a:buChar char=""/>
              <a:tabLst>
                <a:tab pos="361315" algn="l"/>
                <a:tab pos="361950" algn="l"/>
              </a:tabLst>
            </a:pPr>
            <a:r>
              <a:rPr sz="2600" spc="-15" dirty="0">
                <a:latin typeface="Constantia"/>
                <a:cs typeface="Constantia"/>
              </a:rPr>
              <a:t>show</a:t>
            </a:r>
            <a:r>
              <a:rPr sz="2600" spc="-120" dirty="0">
                <a:latin typeface="Constantia"/>
                <a:cs typeface="Constantia"/>
              </a:rPr>
              <a:t> </a:t>
            </a:r>
            <a:r>
              <a:rPr sz="2600" spc="-5" dirty="0">
                <a:latin typeface="Constantia"/>
                <a:cs typeface="Constantia"/>
              </a:rPr>
              <a:t>respect</a:t>
            </a:r>
            <a:r>
              <a:rPr sz="2600" spc="-150" dirty="0">
                <a:latin typeface="Constantia"/>
                <a:cs typeface="Constantia"/>
              </a:rPr>
              <a:t> </a:t>
            </a:r>
            <a:r>
              <a:rPr sz="2600" dirty="0">
                <a:latin typeface="Constantia"/>
                <a:cs typeface="Constantia"/>
              </a:rPr>
              <a:t>and</a:t>
            </a:r>
            <a:r>
              <a:rPr sz="2600" spc="-70" dirty="0">
                <a:latin typeface="Constantia"/>
                <a:cs typeface="Constantia"/>
              </a:rPr>
              <a:t> </a:t>
            </a:r>
            <a:r>
              <a:rPr sz="2600" spc="-20" dirty="0">
                <a:latin typeface="Constantia"/>
                <a:cs typeface="Constantia"/>
              </a:rPr>
              <a:t>concern</a:t>
            </a:r>
            <a:r>
              <a:rPr sz="2600" spc="-60" dirty="0">
                <a:latin typeface="Constantia"/>
                <a:cs typeface="Constantia"/>
              </a:rPr>
              <a:t> </a:t>
            </a:r>
            <a:r>
              <a:rPr sz="2600" spc="-10" dirty="0">
                <a:latin typeface="Constantia"/>
                <a:cs typeface="Constantia"/>
              </a:rPr>
              <a:t>for</a:t>
            </a:r>
            <a:r>
              <a:rPr sz="2600" spc="-155" dirty="0">
                <a:latin typeface="Constantia"/>
                <a:cs typeface="Constantia"/>
              </a:rPr>
              <a:t> </a:t>
            </a:r>
            <a:r>
              <a:rPr sz="2600" dirty="0">
                <a:latin typeface="Constantia"/>
                <a:cs typeface="Constantia"/>
              </a:rPr>
              <a:t>others</a:t>
            </a:r>
            <a:r>
              <a:rPr sz="2600" spc="-75" dirty="0">
                <a:latin typeface="Constantia"/>
                <a:cs typeface="Constantia"/>
              </a:rPr>
              <a:t> </a:t>
            </a:r>
            <a:r>
              <a:rPr sz="2600" dirty="0">
                <a:latin typeface="Constantia"/>
                <a:cs typeface="Constantia"/>
              </a:rPr>
              <a:t>.</a:t>
            </a:r>
            <a:endParaRPr sz="2600">
              <a:latin typeface="Constantia"/>
              <a:cs typeface="Constantia"/>
            </a:endParaRPr>
          </a:p>
          <a:p>
            <a:pPr marL="367665" indent="-355600">
              <a:lnSpc>
                <a:spcPct val="100000"/>
              </a:lnSpc>
              <a:spcBef>
                <a:spcPts val="625"/>
              </a:spcBef>
              <a:buClr>
                <a:srgbClr val="0AD0D9"/>
              </a:buClr>
              <a:buSzPct val="94230"/>
              <a:buFont typeface="Wingdings 2"/>
              <a:buChar char=""/>
              <a:tabLst>
                <a:tab pos="367665" algn="l"/>
                <a:tab pos="368300" algn="l"/>
              </a:tabLst>
            </a:pPr>
            <a:r>
              <a:rPr sz="2600" spc="-5" dirty="0">
                <a:latin typeface="Constantia"/>
                <a:cs typeface="Constantia"/>
              </a:rPr>
              <a:t>Consider </a:t>
            </a:r>
            <a:r>
              <a:rPr sz="2600" spc="-20" dirty="0">
                <a:latin typeface="Constantia"/>
                <a:cs typeface="Constantia"/>
              </a:rPr>
              <a:t>your</a:t>
            </a:r>
            <a:r>
              <a:rPr sz="2600" spc="-335" dirty="0">
                <a:latin typeface="Constantia"/>
                <a:cs typeface="Constantia"/>
              </a:rPr>
              <a:t> </a:t>
            </a:r>
            <a:r>
              <a:rPr sz="2600" spc="-5" dirty="0">
                <a:latin typeface="Constantia"/>
                <a:cs typeface="Constantia"/>
              </a:rPr>
              <a:t>audience.</a:t>
            </a:r>
            <a:endParaRPr sz="2600">
              <a:latin typeface="Constantia"/>
              <a:cs typeface="Constanti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008684" y="798321"/>
            <a:ext cx="7128509" cy="1550035"/>
          </a:xfrm>
          <a:prstGeom prst="rect">
            <a:avLst/>
          </a:prstGeom>
        </p:spPr>
        <p:txBody>
          <a:bodyPr vert="horz" wrap="square" lIns="0" tIns="13335" rIns="0" bIns="0" rtlCol="0">
            <a:spAutoFit/>
          </a:bodyPr>
          <a:lstStyle/>
          <a:p>
            <a:pPr marL="12700" marR="5080" indent="1165225">
              <a:lnSpc>
                <a:spcPct val="100000"/>
              </a:lnSpc>
              <a:spcBef>
                <a:spcPts val="105"/>
              </a:spcBef>
            </a:pPr>
            <a:r>
              <a:rPr sz="5000" dirty="0"/>
              <a:t>GUIDELINES </a:t>
            </a:r>
            <a:r>
              <a:rPr sz="5000" spc="-5" dirty="0"/>
              <a:t>FOR  </a:t>
            </a:r>
            <a:r>
              <a:rPr sz="5000" dirty="0"/>
              <a:t>GENERATING</a:t>
            </a:r>
            <a:r>
              <a:rPr sz="5000" spc="-80" dirty="0"/>
              <a:t> </a:t>
            </a:r>
            <a:r>
              <a:rPr sz="5000" spc="-5" dirty="0"/>
              <a:t>COURTESY</a:t>
            </a:r>
            <a:endParaRPr sz="5000"/>
          </a:p>
        </p:txBody>
      </p:sp>
      <p:sp>
        <p:nvSpPr>
          <p:cNvPr id="8" name="object 8"/>
          <p:cNvSpPr txBox="1"/>
          <p:nvPr/>
        </p:nvSpPr>
        <p:spPr>
          <a:xfrm>
            <a:off x="535940" y="3134204"/>
            <a:ext cx="7162165" cy="145224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Be </a:t>
            </a:r>
            <a:r>
              <a:rPr sz="2600" spc="-15" dirty="0">
                <a:latin typeface="Constantia"/>
                <a:cs typeface="Constantia"/>
              </a:rPr>
              <a:t>sincerely </a:t>
            </a:r>
            <a:r>
              <a:rPr sz="2600" spc="-5" dirty="0">
                <a:latin typeface="Constantia"/>
                <a:cs typeface="Constantia"/>
              </a:rPr>
              <a:t>tactful, thoughtful </a:t>
            </a:r>
            <a:r>
              <a:rPr sz="2600" dirty="0">
                <a:latin typeface="Constantia"/>
                <a:cs typeface="Constantia"/>
              </a:rPr>
              <a:t>and</a:t>
            </a:r>
            <a:r>
              <a:rPr sz="2600" spc="-480" dirty="0">
                <a:latin typeface="Constantia"/>
                <a:cs typeface="Constantia"/>
              </a:rPr>
              <a:t> </a:t>
            </a:r>
            <a:r>
              <a:rPr sz="2600" spc="-10" dirty="0">
                <a:latin typeface="Constantia"/>
                <a:cs typeface="Constantia"/>
              </a:rPr>
              <a:t>appreciative.</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5" dirty="0">
                <a:latin typeface="Constantia"/>
                <a:cs typeface="Constantia"/>
              </a:rPr>
              <a:t>Use </a:t>
            </a:r>
            <a:r>
              <a:rPr sz="2600" spc="-10" dirty="0">
                <a:latin typeface="Constantia"/>
                <a:cs typeface="Constantia"/>
              </a:rPr>
              <a:t>expressions </a:t>
            </a:r>
            <a:r>
              <a:rPr sz="2600" spc="-5" dirty="0">
                <a:latin typeface="Constantia"/>
                <a:cs typeface="Constantia"/>
              </a:rPr>
              <a:t>that </a:t>
            </a:r>
            <a:r>
              <a:rPr sz="2600" spc="-15" dirty="0">
                <a:latin typeface="Constantia"/>
                <a:cs typeface="Constantia"/>
              </a:rPr>
              <a:t>show</a:t>
            </a:r>
            <a:r>
              <a:rPr sz="2600" spc="-465" dirty="0">
                <a:latin typeface="Constantia"/>
                <a:cs typeface="Constantia"/>
              </a:rPr>
              <a:t> </a:t>
            </a:r>
            <a:r>
              <a:rPr sz="2600" spc="-10" dirty="0">
                <a:latin typeface="Constantia"/>
                <a:cs typeface="Constantia"/>
              </a:rPr>
              <a:t>respect.</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Choose nondiscriminatory</a:t>
            </a:r>
            <a:r>
              <a:rPr sz="2600" spc="-229" dirty="0">
                <a:latin typeface="Constantia"/>
                <a:cs typeface="Constantia"/>
              </a:rPr>
              <a:t> </a:t>
            </a:r>
            <a:r>
              <a:rPr sz="2600" spc="-10" dirty="0">
                <a:latin typeface="Constantia"/>
                <a:cs typeface="Constantia"/>
              </a:rPr>
              <a:t>expressions.</a:t>
            </a:r>
            <a:endParaRPr sz="2600">
              <a:latin typeface="Constantia"/>
              <a:cs typeface="Constanti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587755" y="1157985"/>
            <a:ext cx="7967345" cy="1122680"/>
          </a:xfrm>
          <a:prstGeom prst="rect">
            <a:avLst/>
          </a:prstGeom>
        </p:spPr>
        <p:txBody>
          <a:bodyPr vert="horz" wrap="square" lIns="0" tIns="12700" rIns="0" bIns="0" rtlCol="0">
            <a:spAutoFit/>
          </a:bodyPr>
          <a:lstStyle/>
          <a:p>
            <a:pPr marL="2024380" marR="5080" indent="-2012314">
              <a:lnSpc>
                <a:spcPct val="100000"/>
              </a:lnSpc>
              <a:spcBef>
                <a:spcPts val="100"/>
              </a:spcBef>
            </a:pPr>
            <a:r>
              <a:rPr sz="3600" spc="-5" dirty="0"/>
              <a:t>BE SINCERELY TACTFUL,THOUGHTFUL  </a:t>
            </a:r>
            <a:r>
              <a:rPr sz="3600" dirty="0"/>
              <a:t>AN</a:t>
            </a:r>
            <a:r>
              <a:rPr sz="3600" spc="-30" dirty="0"/>
              <a:t> </a:t>
            </a:r>
            <a:r>
              <a:rPr sz="3600" dirty="0"/>
              <a:t>APPRECIATIVE</a:t>
            </a:r>
            <a:endParaRPr sz="3600"/>
          </a:p>
        </p:txBody>
      </p:sp>
      <p:sp>
        <p:nvSpPr>
          <p:cNvPr id="8" name="object 8"/>
          <p:cNvSpPr txBox="1"/>
          <p:nvPr/>
        </p:nvSpPr>
        <p:spPr>
          <a:xfrm>
            <a:off x="535940" y="3288919"/>
            <a:ext cx="7969884" cy="2087245"/>
          </a:xfrm>
          <a:prstGeom prst="rect">
            <a:avLst/>
          </a:prstGeom>
        </p:spPr>
        <p:txBody>
          <a:bodyPr vert="horz" wrap="square" lIns="0" tIns="13335" rIns="0" bIns="0" rtlCol="0">
            <a:spAutoFit/>
          </a:bodyPr>
          <a:lstStyle/>
          <a:p>
            <a:pPr marL="286385" marR="214629" indent="-274320">
              <a:lnSpc>
                <a:spcPct val="100000"/>
              </a:lnSpc>
              <a:spcBef>
                <a:spcPts val="105"/>
              </a:spcBef>
              <a:buClr>
                <a:srgbClr val="0AD0D9"/>
              </a:buClr>
              <a:buSzPct val="94230"/>
              <a:buFont typeface="Wingdings 2"/>
              <a:buChar char=""/>
              <a:tabLst>
                <a:tab pos="287020" algn="l"/>
              </a:tabLst>
            </a:pPr>
            <a:r>
              <a:rPr sz="2600" spc="-5" dirty="0">
                <a:latin typeface="Constantia"/>
                <a:cs typeface="Constantia"/>
              </a:rPr>
              <a:t>Be tactful </a:t>
            </a:r>
            <a:r>
              <a:rPr sz="2600" spc="-10" dirty="0">
                <a:latin typeface="Constantia"/>
                <a:cs typeface="Constantia"/>
              </a:rPr>
              <a:t>keeping </a:t>
            </a:r>
            <a:r>
              <a:rPr sz="2600" spc="-5" dirty="0">
                <a:latin typeface="Constantia"/>
                <a:cs typeface="Constantia"/>
              </a:rPr>
              <a:t>in mind audience culture,</a:t>
            </a:r>
            <a:r>
              <a:rPr sz="2600" spc="-459" dirty="0">
                <a:latin typeface="Constantia"/>
                <a:cs typeface="Constantia"/>
              </a:rPr>
              <a:t> </a:t>
            </a:r>
            <a:r>
              <a:rPr sz="2600" spc="-5" dirty="0">
                <a:latin typeface="Constantia"/>
                <a:cs typeface="Constantia"/>
              </a:rPr>
              <a:t>feelings  </a:t>
            </a:r>
            <a:r>
              <a:rPr sz="2600" dirty="0">
                <a:latin typeface="Constantia"/>
                <a:cs typeface="Constantia"/>
              </a:rPr>
              <a:t>and</a:t>
            </a:r>
            <a:r>
              <a:rPr sz="2600" spc="-65" dirty="0">
                <a:latin typeface="Constantia"/>
                <a:cs typeface="Constantia"/>
              </a:rPr>
              <a:t> </a:t>
            </a:r>
            <a:r>
              <a:rPr sz="2600" spc="-10" dirty="0">
                <a:latin typeface="Constantia"/>
                <a:cs typeface="Constantia"/>
              </a:rPr>
              <a:t>respect.</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40" dirty="0">
                <a:latin typeface="Constantia"/>
                <a:cs typeface="Constantia"/>
              </a:rPr>
              <a:t>Avoid </a:t>
            </a:r>
            <a:r>
              <a:rPr sz="2600" spc="-5" dirty="0">
                <a:latin typeface="Constantia"/>
                <a:cs typeface="Constantia"/>
              </a:rPr>
              <a:t>being </a:t>
            </a:r>
            <a:r>
              <a:rPr sz="2600" dirty="0">
                <a:latin typeface="Constantia"/>
                <a:cs typeface="Constantia"/>
              </a:rPr>
              <a:t>blunt or abrupt as </a:t>
            </a:r>
            <a:r>
              <a:rPr sz="2600" spc="-15" dirty="0">
                <a:latin typeface="Constantia"/>
                <a:cs typeface="Constantia"/>
              </a:rPr>
              <a:t>negative </a:t>
            </a:r>
            <a:r>
              <a:rPr sz="2600" spc="-5" dirty="0">
                <a:latin typeface="Constantia"/>
                <a:cs typeface="Constantia"/>
              </a:rPr>
              <a:t>feelings arise  </a:t>
            </a:r>
            <a:r>
              <a:rPr sz="2600" spc="-10" dirty="0">
                <a:latin typeface="Constantia"/>
                <a:cs typeface="Constantia"/>
              </a:rPr>
              <a:t>from</a:t>
            </a:r>
            <a:r>
              <a:rPr sz="2600" spc="-110" dirty="0">
                <a:latin typeface="Constantia"/>
                <a:cs typeface="Constantia"/>
              </a:rPr>
              <a:t> </a:t>
            </a:r>
            <a:r>
              <a:rPr sz="2600" spc="-5" dirty="0">
                <a:latin typeface="Constantia"/>
                <a:cs typeface="Constantia"/>
              </a:rPr>
              <a:t>personal</a:t>
            </a:r>
            <a:r>
              <a:rPr sz="2600" spc="-30" dirty="0">
                <a:latin typeface="Constantia"/>
                <a:cs typeface="Constantia"/>
              </a:rPr>
              <a:t> </a:t>
            </a:r>
            <a:r>
              <a:rPr sz="2600" spc="-15" dirty="0">
                <a:latin typeface="Constantia"/>
                <a:cs typeface="Constantia"/>
              </a:rPr>
              <a:t>negative</a:t>
            </a:r>
            <a:r>
              <a:rPr sz="2600" spc="-140" dirty="0">
                <a:latin typeface="Constantia"/>
                <a:cs typeface="Constantia"/>
              </a:rPr>
              <a:t> </a:t>
            </a:r>
            <a:r>
              <a:rPr sz="2600" spc="-5" dirty="0">
                <a:latin typeface="Constantia"/>
                <a:cs typeface="Constantia"/>
              </a:rPr>
              <a:t>attitude</a:t>
            </a:r>
            <a:r>
              <a:rPr sz="2600" spc="-180" dirty="0">
                <a:latin typeface="Constantia"/>
                <a:cs typeface="Constantia"/>
              </a:rPr>
              <a:t> </a:t>
            </a:r>
            <a:r>
              <a:rPr sz="2600" dirty="0">
                <a:latin typeface="Constantia"/>
                <a:cs typeface="Constantia"/>
              </a:rPr>
              <a:t>or</a:t>
            </a:r>
            <a:r>
              <a:rPr sz="2600" spc="-155" dirty="0">
                <a:latin typeface="Constantia"/>
                <a:cs typeface="Constantia"/>
              </a:rPr>
              <a:t> </a:t>
            </a:r>
            <a:r>
              <a:rPr sz="2600" spc="-5" dirty="0">
                <a:latin typeface="Constantia"/>
                <a:cs typeface="Constantia"/>
              </a:rPr>
              <a:t>when</a:t>
            </a:r>
            <a:r>
              <a:rPr sz="2600" spc="-120" dirty="0">
                <a:latin typeface="Constantia"/>
                <a:cs typeface="Constantia"/>
              </a:rPr>
              <a:t> </a:t>
            </a:r>
            <a:r>
              <a:rPr sz="2600" dirty="0">
                <a:latin typeface="Constantia"/>
                <a:cs typeface="Constantia"/>
              </a:rPr>
              <a:t>a</a:t>
            </a:r>
            <a:r>
              <a:rPr sz="2600" spc="-105" dirty="0">
                <a:latin typeface="Constantia"/>
                <a:cs typeface="Constantia"/>
              </a:rPr>
              <a:t> </a:t>
            </a:r>
            <a:r>
              <a:rPr sz="2600" dirty="0">
                <a:latin typeface="Constantia"/>
                <a:cs typeface="Constantia"/>
              </a:rPr>
              <a:t>person</a:t>
            </a:r>
            <a:r>
              <a:rPr sz="2600" spc="-125" dirty="0">
                <a:latin typeface="Constantia"/>
                <a:cs typeface="Constantia"/>
              </a:rPr>
              <a:t> </a:t>
            </a:r>
            <a:r>
              <a:rPr sz="2600" spc="-5" dirty="0">
                <a:latin typeface="Constantia"/>
                <a:cs typeface="Constantia"/>
              </a:rPr>
              <a:t>does  not</a:t>
            </a:r>
            <a:r>
              <a:rPr sz="2600" spc="-90" dirty="0">
                <a:latin typeface="Constantia"/>
                <a:cs typeface="Constantia"/>
              </a:rPr>
              <a:t> </a:t>
            </a:r>
            <a:r>
              <a:rPr sz="2600" spc="-15" dirty="0">
                <a:latin typeface="Constantia"/>
                <a:cs typeface="Constantia"/>
              </a:rPr>
              <a:t>know</a:t>
            </a:r>
            <a:r>
              <a:rPr sz="2600" spc="-105" dirty="0">
                <a:latin typeface="Constantia"/>
                <a:cs typeface="Constantia"/>
              </a:rPr>
              <a:t> </a:t>
            </a:r>
            <a:r>
              <a:rPr sz="2600" spc="-5" dirty="0">
                <a:latin typeface="Constantia"/>
                <a:cs typeface="Constantia"/>
              </a:rPr>
              <a:t>the</a:t>
            </a:r>
            <a:r>
              <a:rPr sz="2600" spc="-130" dirty="0">
                <a:latin typeface="Constantia"/>
                <a:cs typeface="Constantia"/>
              </a:rPr>
              <a:t> </a:t>
            </a:r>
            <a:r>
              <a:rPr sz="2600" spc="-10" dirty="0">
                <a:latin typeface="Constantia"/>
                <a:cs typeface="Constantia"/>
              </a:rPr>
              <a:t>culture</a:t>
            </a:r>
            <a:r>
              <a:rPr sz="2600" spc="-175" dirty="0">
                <a:latin typeface="Constantia"/>
                <a:cs typeface="Constantia"/>
              </a:rPr>
              <a:t> </a:t>
            </a:r>
            <a:r>
              <a:rPr sz="2600" dirty="0">
                <a:latin typeface="Constantia"/>
                <a:cs typeface="Constantia"/>
              </a:rPr>
              <a:t>of</a:t>
            </a:r>
            <a:r>
              <a:rPr sz="2600" spc="-30" dirty="0">
                <a:latin typeface="Constantia"/>
                <a:cs typeface="Constantia"/>
              </a:rPr>
              <a:t> </a:t>
            </a:r>
            <a:r>
              <a:rPr sz="2600" dirty="0">
                <a:latin typeface="Constantia"/>
                <a:cs typeface="Constantia"/>
              </a:rPr>
              <a:t>a</a:t>
            </a:r>
            <a:r>
              <a:rPr sz="2600" spc="-130" dirty="0">
                <a:latin typeface="Constantia"/>
                <a:cs typeface="Constantia"/>
              </a:rPr>
              <a:t> </a:t>
            </a:r>
            <a:r>
              <a:rPr sz="2600" spc="-5" dirty="0">
                <a:latin typeface="Constantia"/>
                <a:cs typeface="Constantia"/>
              </a:rPr>
              <a:t>country</a:t>
            </a:r>
            <a:r>
              <a:rPr sz="2600" spc="-95" dirty="0">
                <a:latin typeface="Constantia"/>
                <a:cs typeface="Constantia"/>
              </a:rPr>
              <a:t> </a:t>
            </a:r>
            <a:r>
              <a:rPr sz="2600" dirty="0">
                <a:latin typeface="Constantia"/>
                <a:cs typeface="Constantia"/>
              </a:rPr>
              <a:t>…</a:t>
            </a:r>
            <a:endParaRPr sz="2600">
              <a:latin typeface="Constantia"/>
              <a:cs typeface="Constanti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674623" y="1045209"/>
            <a:ext cx="7794625" cy="788035"/>
          </a:xfrm>
          <a:prstGeom prst="rect">
            <a:avLst/>
          </a:prstGeom>
        </p:spPr>
        <p:txBody>
          <a:bodyPr vert="horz" wrap="square" lIns="0" tIns="13335" rIns="0" bIns="0" rtlCol="0">
            <a:spAutoFit/>
          </a:bodyPr>
          <a:lstStyle/>
          <a:p>
            <a:pPr marL="12700">
              <a:lnSpc>
                <a:spcPct val="100000"/>
              </a:lnSpc>
              <a:spcBef>
                <a:spcPts val="105"/>
              </a:spcBef>
            </a:pPr>
            <a:r>
              <a:rPr sz="5000" spc="-5" dirty="0"/>
              <a:t>CHECKLIST FOR</a:t>
            </a:r>
            <a:r>
              <a:rPr sz="5000" spc="-70" dirty="0"/>
              <a:t> </a:t>
            </a:r>
            <a:r>
              <a:rPr sz="5000" spc="-5" dirty="0"/>
              <a:t>COURTESY</a:t>
            </a:r>
            <a:endParaRPr sz="5000"/>
          </a:p>
        </p:txBody>
      </p:sp>
      <p:sp>
        <p:nvSpPr>
          <p:cNvPr id="8" name="object 8"/>
          <p:cNvSpPr txBox="1"/>
          <p:nvPr/>
        </p:nvSpPr>
        <p:spPr>
          <a:xfrm>
            <a:off x="535940" y="2829280"/>
            <a:ext cx="7985759" cy="224472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Communication </a:t>
            </a:r>
            <a:r>
              <a:rPr sz="2600" dirty="0">
                <a:latin typeface="Constantia"/>
                <a:cs typeface="Constantia"/>
              </a:rPr>
              <a:t>should </a:t>
            </a:r>
            <a:r>
              <a:rPr sz="2600" spc="-30" dirty="0">
                <a:latin typeface="Constantia"/>
                <a:cs typeface="Constantia"/>
              </a:rPr>
              <a:t>have</a:t>
            </a:r>
            <a:r>
              <a:rPr sz="2600" spc="-325" dirty="0">
                <a:latin typeface="Constantia"/>
                <a:cs typeface="Constantia"/>
              </a:rPr>
              <a:t> </a:t>
            </a:r>
            <a:r>
              <a:rPr sz="2600" spc="-15" dirty="0">
                <a:latin typeface="Constantia"/>
                <a:cs typeface="Constantia"/>
              </a:rPr>
              <a:t>you-attitude.</a:t>
            </a:r>
            <a:endParaRPr sz="2600">
              <a:latin typeface="Constantia"/>
              <a:cs typeface="Constantia"/>
            </a:endParaRPr>
          </a:p>
          <a:p>
            <a:pPr marL="286385" marR="1139825" indent="-274320">
              <a:lnSpc>
                <a:spcPct val="100000"/>
              </a:lnSpc>
              <a:spcBef>
                <a:spcPts val="625"/>
              </a:spcBef>
              <a:buClr>
                <a:srgbClr val="0AD0D9"/>
              </a:buClr>
              <a:buSzPct val="94230"/>
              <a:buFont typeface="Wingdings 2"/>
              <a:buChar char=""/>
              <a:tabLst>
                <a:tab pos="367665" algn="l"/>
                <a:tab pos="368300" algn="l"/>
              </a:tabLst>
            </a:pPr>
            <a:r>
              <a:rPr dirty="0"/>
              <a:t>	</a:t>
            </a:r>
            <a:r>
              <a:rPr sz="2600" spc="-40" dirty="0">
                <a:latin typeface="Constantia"/>
                <a:cs typeface="Constantia"/>
              </a:rPr>
              <a:t>Have</a:t>
            </a:r>
            <a:r>
              <a:rPr sz="2600" spc="-125" dirty="0">
                <a:latin typeface="Constantia"/>
                <a:cs typeface="Constantia"/>
              </a:rPr>
              <a:t> </a:t>
            </a:r>
            <a:r>
              <a:rPr sz="2600" dirty="0">
                <a:latin typeface="Constantia"/>
                <a:cs typeface="Constantia"/>
              </a:rPr>
              <a:t>someone</a:t>
            </a:r>
            <a:r>
              <a:rPr sz="2600" spc="-125" dirty="0">
                <a:latin typeface="Constantia"/>
                <a:cs typeface="Constantia"/>
              </a:rPr>
              <a:t> </a:t>
            </a:r>
            <a:r>
              <a:rPr sz="2600" spc="-5" dirty="0">
                <a:latin typeface="Constantia"/>
                <a:cs typeface="Constantia"/>
              </a:rPr>
              <a:t>review</a:t>
            </a:r>
            <a:r>
              <a:rPr sz="2600" spc="-135" dirty="0">
                <a:latin typeface="Constantia"/>
                <a:cs typeface="Constantia"/>
              </a:rPr>
              <a:t> </a:t>
            </a:r>
            <a:r>
              <a:rPr sz="2600" spc="-20" dirty="0">
                <a:latin typeface="Constantia"/>
                <a:cs typeface="Constantia"/>
              </a:rPr>
              <a:t>your</a:t>
            </a:r>
            <a:r>
              <a:rPr sz="2600" spc="-145" dirty="0">
                <a:latin typeface="Constantia"/>
                <a:cs typeface="Constantia"/>
              </a:rPr>
              <a:t> </a:t>
            </a:r>
            <a:r>
              <a:rPr sz="2600" spc="-5" dirty="0">
                <a:latin typeface="Constantia"/>
                <a:cs typeface="Constantia"/>
              </a:rPr>
              <a:t>statement</a:t>
            </a:r>
            <a:r>
              <a:rPr sz="2600" spc="-135" dirty="0">
                <a:latin typeface="Constantia"/>
                <a:cs typeface="Constantia"/>
              </a:rPr>
              <a:t> </a:t>
            </a:r>
            <a:r>
              <a:rPr sz="2600" spc="-20" dirty="0">
                <a:latin typeface="Constantia"/>
                <a:cs typeface="Constantia"/>
              </a:rPr>
              <a:t>to</a:t>
            </a:r>
            <a:r>
              <a:rPr sz="2600" spc="-155" dirty="0">
                <a:latin typeface="Constantia"/>
                <a:cs typeface="Constantia"/>
              </a:rPr>
              <a:t> </a:t>
            </a:r>
            <a:r>
              <a:rPr sz="2600" spc="-30" dirty="0">
                <a:latin typeface="Constantia"/>
                <a:cs typeface="Constantia"/>
              </a:rPr>
              <a:t>avoid  </a:t>
            </a:r>
            <a:r>
              <a:rPr sz="2600" spc="-10" dirty="0">
                <a:latin typeface="Constantia"/>
                <a:cs typeface="Constantia"/>
              </a:rPr>
              <a:t>disrespect.</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 pos="4503420" algn="l"/>
              </a:tabLst>
            </a:pPr>
            <a:r>
              <a:rPr sz="2600" spc="-5" dirty="0">
                <a:latin typeface="Constantia"/>
                <a:cs typeface="Constantia"/>
              </a:rPr>
              <a:t>Be </a:t>
            </a:r>
            <a:r>
              <a:rPr sz="2600" spc="-10" dirty="0">
                <a:latin typeface="Constantia"/>
                <a:cs typeface="Constantia"/>
              </a:rPr>
              <a:t>careful </a:t>
            </a:r>
            <a:r>
              <a:rPr sz="2600" spc="-5" dirty="0">
                <a:latin typeface="Constantia"/>
                <a:cs typeface="Constantia"/>
              </a:rPr>
              <a:t>in</a:t>
            </a:r>
            <a:r>
              <a:rPr sz="2600" spc="-200" dirty="0">
                <a:latin typeface="Constantia"/>
                <a:cs typeface="Constantia"/>
              </a:rPr>
              <a:t> </a:t>
            </a:r>
            <a:r>
              <a:rPr sz="2600" spc="-5" dirty="0">
                <a:latin typeface="Constantia"/>
                <a:cs typeface="Constantia"/>
              </a:rPr>
              <a:t>using</a:t>
            </a:r>
            <a:r>
              <a:rPr sz="2600" spc="-10" dirty="0">
                <a:latin typeface="Constantia"/>
                <a:cs typeface="Constantia"/>
              </a:rPr>
              <a:t> language.	</a:t>
            </a:r>
            <a:r>
              <a:rPr sz="2600" spc="-5" dirty="0">
                <a:latin typeface="Constantia"/>
                <a:cs typeface="Constantia"/>
              </a:rPr>
              <a:t>Be </a:t>
            </a:r>
            <a:r>
              <a:rPr sz="2600" spc="-25" dirty="0">
                <a:latin typeface="Constantia"/>
                <a:cs typeface="Constantia"/>
              </a:rPr>
              <a:t>aware </a:t>
            </a:r>
            <a:r>
              <a:rPr sz="2600" dirty="0">
                <a:latin typeface="Constantia"/>
                <a:cs typeface="Constantia"/>
              </a:rPr>
              <a:t>of </a:t>
            </a:r>
            <a:r>
              <a:rPr sz="2600" spc="-40" dirty="0">
                <a:latin typeface="Constantia"/>
                <a:cs typeface="Constantia"/>
              </a:rPr>
              <a:t>gender,</a:t>
            </a:r>
            <a:r>
              <a:rPr sz="2600" spc="-345" dirty="0">
                <a:latin typeface="Constantia"/>
                <a:cs typeface="Constantia"/>
              </a:rPr>
              <a:t> </a:t>
            </a:r>
            <a:r>
              <a:rPr sz="2600" spc="-20" dirty="0">
                <a:latin typeface="Constantia"/>
                <a:cs typeface="Constantia"/>
              </a:rPr>
              <a:t>race,  </a:t>
            </a:r>
            <a:r>
              <a:rPr sz="2600" spc="-45" dirty="0">
                <a:latin typeface="Constantia"/>
                <a:cs typeface="Constantia"/>
              </a:rPr>
              <a:t>color, </a:t>
            </a:r>
            <a:r>
              <a:rPr sz="2600" spc="-10" dirty="0">
                <a:latin typeface="Constantia"/>
                <a:cs typeface="Constantia"/>
              </a:rPr>
              <a:t>creed</a:t>
            </a:r>
            <a:r>
              <a:rPr sz="2600" spc="-120" dirty="0">
                <a:latin typeface="Constantia"/>
                <a:cs typeface="Constantia"/>
              </a:rPr>
              <a:t> </a:t>
            </a:r>
            <a:r>
              <a:rPr sz="2600" spc="-10" dirty="0">
                <a:latin typeface="Constantia"/>
                <a:cs typeface="Constantia"/>
              </a:rPr>
              <a:t>etc.</a:t>
            </a:r>
            <a:endParaRPr sz="2600">
              <a:latin typeface="Constantia"/>
              <a:cs typeface="Constanti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465577" y="1045209"/>
            <a:ext cx="4213860" cy="788035"/>
          </a:xfrm>
          <a:prstGeom prst="rect">
            <a:avLst/>
          </a:prstGeom>
        </p:spPr>
        <p:txBody>
          <a:bodyPr vert="horz" wrap="square" lIns="0" tIns="13335" rIns="0" bIns="0" rtlCol="0">
            <a:spAutoFit/>
          </a:bodyPr>
          <a:lstStyle/>
          <a:p>
            <a:pPr marL="12700">
              <a:lnSpc>
                <a:spcPct val="100000"/>
              </a:lnSpc>
              <a:spcBef>
                <a:spcPts val="105"/>
              </a:spcBef>
            </a:pPr>
            <a:r>
              <a:rPr sz="5000" spc="-5" dirty="0"/>
              <a:t>CORRECTNESS</a:t>
            </a:r>
            <a:endParaRPr sz="5000"/>
          </a:p>
        </p:txBody>
      </p:sp>
      <p:sp>
        <p:nvSpPr>
          <p:cNvPr id="8" name="object 8"/>
          <p:cNvSpPr txBox="1"/>
          <p:nvPr/>
        </p:nvSpPr>
        <p:spPr>
          <a:xfrm>
            <a:off x="535940" y="2524480"/>
            <a:ext cx="8032115" cy="3671570"/>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 pos="6233795" algn="l"/>
              </a:tabLst>
            </a:pPr>
            <a:r>
              <a:rPr sz="2600" spc="-20" dirty="0">
                <a:latin typeface="Constantia"/>
                <a:cs typeface="Constantia"/>
              </a:rPr>
              <a:t>Use </a:t>
            </a:r>
            <a:r>
              <a:rPr sz="2600" dirty="0">
                <a:latin typeface="Constantia"/>
                <a:cs typeface="Constantia"/>
              </a:rPr>
              <a:t>of </a:t>
            </a:r>
            <a:r>
              <a:rPr sz="2600" spc="-10" dirty="0">
                <a:latin typeface="Constantia"/>
                <a:cs typeface="Constantia"/>
              </a:rPr>
              <a:t>proper </a:t>
            </a:r>
            <a:r>
              <a:rPr sz="2600" spc="-35" dirty="0">
                <a:latin typeface="Constantia"/>
                <a:cs typeface="Constantia"/>
              </a:rPr>
              <a:t>grammar,</a:t>
            </a:r>
            <a:r>
              <a:rPr sz="2600" spc="-250" dirty="0">
                <a:latin typeface="Constantia"/>
                <a:cs typeface="Constantia"/>
              </a:rPr>
              <a:t> </a:t>
            </a:r>
            <a:r>
              <a:rPr sz="2600" dirty="0">
                <a:latin typeface="Constantia"/>
                <a:cs typeface="Constantia"/>
              </a:rPr>
              <a:t>punctuation</a:t>
            </a:r>
            <a:r>
              <a:rPr sz="2600" spc="-155" dirty="0">
                <a:latin typeface="Constantia"/>
                <a:cs typeface="Constantia"/>
              </a:rPr>
              <a:t> </a:t>
            </a:r>
            <a:r>
              <a:rPr sz="2600" dirty="0">
                <a:latin typeface="Constantia"/>
                <a:cs typeface="Constantia"/>
              </a:rPr>
              <a:t>and	</a:t>
            </a:r>
            <a:r>
              <a:rPr sz="2600" spc="-5" dirty="0">
                <a:latin typeface="Constantia"/>
                <a:cs typeface="Constantia"/>
              </a:rPr>
              <a:t>spellings.</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Some </a:t>
            </a:r>
            <a:r>
              <a:rPr sz="2600" spc="-15" dirty="0">
                <a:latin typeface="Constantia"/>
                <a:cs typeface="Constantia"/>
              </a:rPr>
              <a:t>message </a:t>
            </a:r>
            <a:r>
              <a:rPr sz="2600" spc="-5" dirty="0">
                <a:latin typeface="Constantia"/>
                <a:cs typeface="Constantia"/>
              </a:rPr>
              <a:t>though grammatically </a:t>
            </a:r>
            <a:r>
              <a:rPr sz="2600" dirty="0">
                <a:latin typeface="Constantia"/>
                <a:cs typeface="Constantia"/>
              </a:rPr>
              <a:t>and  </a:t>
            </a:r>
            <a:r>
              <a:rPr sz="2600" spc="-5" dirty="0">
                <a:latin typeface="Constantia"/>
                <a:cs typeface="Constantia"/>
              </a:rPr>
              <a:t>mechanically</a:t>
            </a:r>
            <a:r>
              <a:rPr sz="2600" spc="-160" dirty="0">
                <a:latin typeface="Constantia"/>
                <a:cs typeface="Constantia"/>
              </a:rPr>
              <a:t> </a:t>
            </a:r>
            <a:r>
              <a:rPr sz="2600" spc="-15" dirty="0">
                <a:latin typeface="Constantia"/>
                <a:cs typeface="Constantia"/>
              </a:rPr>
              <a:t>complete</a:t>
            </a:r>
            <a:r>
              <a:rPr sz="2600" spc="-165" dirty="0">
                <a:latin typeface="Constantia"/>
                <a:cs typeface="Constantia"/>
              </a:rPr>
              <a:t> </a:t>
            </a:r>
            <a:r>
              <a:rPr sz="2600" dirty="0">
                <a:latin typeface="Constantia"/>
                <a:cs typeface="Constantia"/>
              </a:rPr>
              <a:t>and</a:t>
            </a:r>
            <a:r>
              <a:rPr sz="2600" spc="-50" dirty="0">
                <a:latin typeface="Constantia"/>
                <a:cs typeface="Constantia"/>
              </a:rPr>
              <a:t> </a:t>
            </a:r>
            <a:r>
              <a:rPr sz="2600" spc="-5" dirty="0">
                <a:latin typeface="Constantia"/>
                <a:cs typeface="Constantia"/>
              </a:rPr>
              <a:t>perfect</a:t>
            </a:r>
            <a:r>
              <a:rPr sz="2600" spc="-60" dirty="0">
                <a:latin typeface="Constantia"/>
                <a:cs typeface="Constantia"/>
              </a:rPr>
              <a:t> </a:t>
            </a:r>
            <a:r>
              <a:rPr sz="2600" spc="-20" dirty="0">
                <a:latin typeface="Constantia"/>
                <a:cs typeface="Constantia"/>
              </a:rPr>
              <a:t>may</a:t>
            </a:r>
            <a:r>
              <a:rPr sz="2600" spc="-85" dirty="0">
                <a:latin typeface="Constantia"/>
                <a:cs typeface="Constantia"/>
              </a:rPr>
              <a:t> </a:t>
            </a:r>
            <a:r>
              <a:rPr sz="2600" dirty="0">
                <a:latin typeface="Constantia"/>
                <a:cs typeface="Constantia"/>
              </a:rPr>
              <a:t>insult</a:t>
            </a:r>
            <a:r>
              <a:rPr sz="2600" spc="-160" dirty="0">
                <a:latin typeface="Constantia"/>
                <a:cs typeface="Constantia"/>
              </a:rPr>
              <a:t> </a:t>
            </a:r>
            <a:r>
              <a:rPr sz="2600" dirty="0">
                <a:latin typeface="Constantia"/>
                <a:cs typeface="Constantia"/>
              </a:rPr>
              <a:t>or</a:t>
            </a:r>
            <a:r>
              <a:rPr sz="2600" spc="-95" dirty="0">
                <a:latin typeface="Constantia"/>
                <a:cs typeface="Constantia"/>
              </a:rPr>
              <a:t> </a:t>
            </a:r>
            <a:r>
              <a:rPr sz="2600" spc="-5" dirty="0">
                <a:latin typeface="Constantia"/>
                <a:cs typeface="Constantia"/>
              </a:rPr>
              <a:t>lose</a:t>
            </a:r>
            <a:r>
              <a:rPr sz="2600" spc="-145" dirty="0">
                <a:latin typeface="Constantia"/>
                <a:cs typeface="Constantia"/>
              </a:rPr>
              <a:t> </a:t>
            </a:r>
            <a:r>
              <a:rPr sz="2600" dirty="0">
                <a:latin typeface="Constantia"/>
                <a:cs typeface="Constantia"/>
              </a:rPr>
              <a:t>a  </a:t>
            </a:r>
            <a:r>
              <a:rPr sz="2600" spc="-5" dirty="0">
                <a:latin typeface="Constantia"/>
                <a:cs typeface="Constantia"/>
              </a:rPr>
              <a:t>customer</a:t>
            </a:r>
            <a:r>
              <a:rPr sz="2600" spc="-135" dirty="0">
                <a:latin typeface="Constantia"/>
                <a:cs typeface="Constantia"/>
              </a:rPr>
              <a:t> </a:t>
            </a:r>
            <a:r>
              <a:rPr sz="2600" dirty="0">
                <a:latin typeface="Constantia"/>
                <a:cs typeface="Constantia"/>
              </a:rPr>
              <a:t>.</a:t>
            </a:r>
            <a:endParaRPr sz="2600">
              <a:latin typeface="Constantia"/>
              <a:cs typeface="Constantia"/>
            </a:endParaRPr>
          </a:p>
          <a:p>
            <a:pPr marL="2240915">
              <a:lnSpc>
                <a:spcPct val="100000"/>
              </a:lnSpc>
              <a:spcBef>
                <a:spcPts val="625"/>
              </a:spcBef>
            </a:pPr>
            <a:r>
              <a:rPr sz="2600" dirty="0">
                <a:latin typeface="Constantia"/>
                <a:cs typeface="Constantia"/>
              </a:rPr>
              <a:t>SO</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Use </a:t>
            </a:r>
            <a:r>
              <a:rPr sz="2600" spc="-5" dirty="0">
                <a:latin typeface="Constantia"/>
                <a:cs typeface="Constantia"/>
              </a:rPr>
              <a:t>the </a:t>
            </a:r>
            <a:r>
              <a:rPr sz="2600" spc="-10" dirty="0">
                <a:latin typeface="Constantia"/>
                <a:cs typeface="Constantia"/>
              </a:rPr>
              <a:t>right </a:t>
            </a:r>
            <a:r>
              <a:rPr sz="2600" spc="-15" dirty="0">
                <a:latin typeface="Constantia"/>
                <a:cs typeface="Constantia"/>
              </a:rPr>
              <a:t>level </a:t>
            </a:r>
            <a:r>
              <a:rPr sz="2600" dirty="0">
                <a:latin typeface="Constantia"/>
                <a:cs typeface="Constantia"/>
              </a:rPr>
              <a:t>of</a:t>
            </a:r>
            <a:r>
              <a:rPr sz="2600" spc="-280" dirty="0">
                <a:latin typeface="Constantia"/>
                <a:cs typeface="Constantia"/>
              </a:rPr>
              <a:t> </a:t>
            </a:r>
            <a:r>
              <a:rPr sz="2600" spc="-10" dirty="0">
                <a:latin typeface="Constantia"/>
                <a:cs typeface="Constantia"/>
              </a:rPr>
              <a:t>language</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Check </a:t>
            </a:r>
            <a:r>
              <a:rPr sz="2600" spc="-10" dirty="0">
                <a:latin typeface="Constantia"/>
                <a:cs typeface="Constantia"/>
              </a:rPr>
              <a:t>accuracy </a:t>
            </a:r>
            <a:r>
              <a:rPr sz="2600" dirty="0">
                <a:latin typeface="Constantia"/>
                <a:cs typeface="Constantia"/>
              </a:rPr>
              <a:t>of </a:t>
            </a:r>
            <a:r>
              <a:rPr sz="2600" spc="-5" dirty="0">
                <a:latin typeface="Constantia"/>
                <a:cs typeface="Constantia"/>
              </a:rPr>
              <a:t>figures, facts </a:t>
            </a:r>
            <a:r>
              <a:rPr sz="2600" dirty="0">
                <a:latin typeface="Constantia"/>
                <a:cs typeface="Constantia"/>
              </a:rPr>
              <a:t>and</a:t>
            </a:r>
            <a:r>
              <a:rPr sz="2600" spc="-450" dirty="0">
                <a:latin typeface="Constantia"/>
                <a:cs typeface="Constantia"/>
              </a:rPr>
              <a:t> </a:t>
            </a:r>
            <a:r>
              <a:rPr sz="2600" spc="-25" dirty="0">
                <a:latin typeface="Constantia"/>
                <a:cs typeface="Constantia"/>
              </a:rPr>
              <a:t>words.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Maintain acceptable </a:t>
            </a:r>
            <a:r>
              <a:rPr sz="2600" dirty="0">
                <a:latin typeface="Constantia"/>
                <a:cs typeface="Constantia"/>
              </a:rPr>
              <a:t>writing</a:t>
            </a:r>
            <a:r>
              <a:rPr sz="2600" spc="-265" dirty="0">
                <a:latin typeface="Constantia"/>
                <a:cs typeface="Constantia"/>
              </a:rPr>
              <a:t> </a:t>
            </a:r>
            <a:r>
              <a:rPr sz="2600" spc="-10" dirty="0">
                <a:latin typeface="Constantia"/>
                <a:cs typeface="Constantia"/>
              </a:rPr>
              <a:t>mechanics.</a:t>
            </a:r>
            <a:endParaRPr sz="2600">
              <a:latin typeface="Constantia"/>
              <a:cs typeface="Constant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262885" y="1045209"/>
            <a:ext cx="4618355" cy="788035"/>
          </a:xfrm>
          <a:prstGeom prst="rect">
            <a:avLst/>
          </a:prstGeom>
        </p:spPr>
        <p:txBody>
          <a:bodyPr vert="horz" wrap="square" lIns="0" tIns="13335" rIns="0" bIns="0" rtlCol="0">
            <a:spAutoFit/>
          </a:bodyPr>
          <a:lstStyle/>
          <a:p>
            <a:pPr marL="12700">
              <a:lnSpc>
                <a:spcPct val="100000"/>
              </a:lnSpc>
              <a:spcBef>
                <a:spcPts val="105"/>
              </a:spcBef>
            </a:pPr>
            <a:r>
              <a:rPr sz="5000" spc="-5" dirty="0"/>
              <a:t>COMPLETENESS</a:t>
            </a:r>
            <a:endParaRPr sz="5000"/>
          </a:p>
        </p:txBody>
      </p:sp>
      <p:sp>
        <p:nvSpPr>
          <p:cNvPr id="8" name="object 8"/>
          <p:cNvSpPr txBox="1"/>
          <p:nvPr/>
        </p:nvSpPr>
        <p:spPr>
          <a:xfrm>
            <a:off x="535940" y="1907794"/>
            <a:ext cx="7865109" cy="4108450"/>
          </a:xfrm>
          <a:prstGeom prst="rect">
            <a:avLst/>
          </a:prstGeom>
        </p:spPr>
        <p:txBody>
          <a:bodyPr vert="horz" wrap="square" lIns="0" tIns="57785" rIns="0" bIns="0" rtlCol="0">
            <a:spAutoFit/>
          </a:bodyPr>
          <a:lstStyle/>
          <a:p>
            <a:pPr marL="286385" marR="403225" indent="-274320">
              <a:lnSpc>
                <a:spcPts val="2810"/>
              </a:lnSpc>
              <a:spcBef>
                <a:spcPts val="455"/>
              </a:spcBef>
              <a:buClr>
                <a:srgbClr val="0AD0D9"/>
              </a:buClr>
              <a:buSzPct val="94230"/>
              <a:buFont typeface="Wingdings 2"/>
              <a:buChar char=""/>
              <a:tabLst>
                <a:tab pos="287020" algn="l"/>
              </a:tabLst>
            </a:pPr>
            <a:r>
              <a:rPr sz="2600" spc="-15" dirty="0">
                <a:latin typeface="Constantia"/>
                <a:cs typeface="Constantia"/>
              </a:rPr>
              <a:t>Message </a:t>
            </a:r>
            <a:r>
              <a:rPr sz="2600" spc="-5" dirty="0">
                <a:latin typeface="Constantia"/>
                <a:cs typeface="Constantia"/>
              </a:rPr>
              <a:t>is </a:t>
            </a:r>
            <a:r>
              <a:rPr sz="2600" i="1" spc="-15" dirty="0">
                <a:latin typeface="Constantia"/>
                <a:cs typeface="Constantia"/>
              </a:rPr>
              <a:t>complete </a:t>
            </a:r>
            <a:r>
              <a:rPr sz="2600" spc="-5" dirty="0">
                <a:latin typeface="Constantia"/>
                <a:cs typeface="Constantia"/>
              </a:rPr>
              <a:t>when it </a:t>
            </a:r>
            <a:r>
              <a:rPr sz="2600" spc="-10" dirty="0">
                <a:latin typeface="Constantia"/>
                <a:cs typeface="Constantia"/>
              </a:rPr>
              <a:t>contains </a:t>
            </a:r>
            <a:r>
              <a:rPr sz="2600" dirty="0">
                <a:latin typeface="Constantia"/>
                <a:cs typeface="Constantia"/>
              </a:rPr>
              <a:t>all facts </a:t>
            </a:r>
            <a:r>
              <a:rPr sz="2600" spc="-5" dirty="0">
                <a:latin typeface="Constantia"/>
                <a:cs typeface="Constantia"/>
              </a:rPr>
              <a:t>the  reader</a:t>
            </a:r>
            <a:r>
              <a:rPr sz="2600" spc="-170" dirty="0">
                <a:latin typeface="Constantia"/>
                <a:cs typeface="Constantia"/>
              </a:rPr>
              <a:t> </a:t>
            </a:r>
            <a:r>
              <a:rPr sz="2600" dirty="0">
                <a:latin typeface="Constantia"/>
                <a:cs typeface="Constantia"/>
              </a:rPr>
              <a:t>or</a:t>
            </a:r>
            <a:r>
              <a:rPr sz="2600" spc="-90" dirty="0">
                <a:latin typeface="Constantia"/>
                <a:cs typeface="Constantia"/>
              </a:rPr>
              <a:t> </a:t>
            </a:r>
            <a:r>
              <a:rPr sz="2600" spc="-5" dirty="0">
                <a:latin typeface="Constantia"/>
                <a:cs typeface="Constantia"/>
              </a:rPr>
              <a:t>listener</a:t>
            </a:r>
            <a:r>
              <a:rPr sz="2600" spc="-110" dirty="0">
                <a:latin typeface="Constantia"/>
                <a:cs typeface="Constantia"/>
              </a:rPr>
              <a:t> </a:t>
            </a:r>
            <a:r>
              <a:rPr sz="2600" spc="-5" dirty="0">
                <a:latin typeface="Constantia"/>
                <a:cs typeface="Constantia"/>
              </a:rPr>
              <a:t>needs</a:t>
            </a:r>
            <a:r>
              <a:rPr sz="2600" spc="-70" dirty="0">
                <a:latin typeface="Constantia"/>
                <a:cs typeface="Constantia"/>
              </a:rPr>
              <a:t> </a:t>
            </a:r>
            <a:r>
              <a:rPr sz="2600" spc="-10" dirty="0">
                <a:latin typeface="Constantia"/>
                <a:cs typeface="Constantia"/>
              </a:rPr>
              <a:t>for</a:t>
            </a:r>
            <a:r>
              <a:rPr sz="2600" spc="-135" dirty="0">
                <a:latin typeface="Constantia"/>
                <a:cs typeface="Constantia"/>
              </a:rPr>
              <a:t> </a:t>
            </a:r>
            <a:r>
              <a:rPr sz="2600" spc="-5" dirty="0">
                <a:latin typeface="Constantia"/>
                <a:cs typeface="Constantia"/>
              </a:rPr>
              <a:t>the</a:t>
            </a:r>
            <a:r>
              <a:rPr sz="2600" spc="-110" dirty="0">
                <a:latin typeface="Constantia"/>
                <a:cs typeface="Constantia"/>
              </a:rPr>
              <a:t> </a:t>
            </a:r>
            <a:r>
              <a:rPr sz="2600" spc="-5" dirty="0">
                <a:latin typeface="Constantia"/>
                <a:cs typeface="Constantia"/>
              </a:rPr>
              <a:t>reaction</a:t>
            </a:r>
            <a:r>
              <a:rPr sz="2600" spc="-125" dirty="0">
                <a:latin typeface="Constantia"/>
                <a:cs typeface="Constantia"/>
              </a:rPr>
              <a:t> </a:t>
            </a:r>
            <a:r>
              <a:rPr sz="2600" spc="-25" dirty="0">
                <a:latin typeface="Constantia"/>
                <a:cs typeface="Constantia"/>
              </a:rPr>
              <a:t>you</a:t>
            </a:r>
            <a:r>
              <a:rPr sz="2600" spc="-110" dirty="0">
                <a:latin typeface="Constantia"/>
                <a:cs typeface="Constantia"/>
              </a:rPr>
              <a:t> </a:t>
            </a:r>
            <a:r>
              <a:rPr sz="2600" spc="-10" dirty="0">
                <a:latin typeface="Constantia"/>
                <a:cs typeface="Constantia"/>
              </a:rPr>
              <a:t>desire.</a:t>
            </a:r>
            <a:endParaRPr sz="2600">
              <a:latin typeface="Constantia"/>
              <a:cs typeface="Constantia"/>
            </a:endParaRPr>
          </a:p>
          <a:p>
            <a:pPr>
              <a:lnSpc>
                <a:spcPct val="100000"/>
              </a:lnSpc>
              <a:spcBef>
                <a:spcPts val="45"/>
              </a:spcBef>
              <a:buClr>
                <a:srgbClr val="0AD0D9"/>
              </a:buClr>
              <a:buFont typeface="Wingdings 2"/>
              <a:buChar char=""/>
            </a:pPr>
            <a:endParaRPr sz="3450">
              <a:latin typeface="Times New Roman"/>
              <a:cs typeface="Times New Roman"/>
            </a:endParaRPr>
          </a:p>
          <a:p>
            <a:pPr marL="286385" marR="5080" indent="-274320">
              <a:lnSpc>
                <a:spcPct val="90000"/>
              </a:lnSpc>
              <a:buClr>
                <a:srgbClr val="0AD0D9"/>
              </a:buClr>
              <a:buSzPct val="94230"/>
              <a:buFont typeface="Wingdings 2"/>
              <a:buChar char=""/>
              <a:tabLst>
                <a:tab pos="287020" algn="l"/>
              </a:tabLst>
            </a:pPr>
            <a:r>
              <a:rPr sz="2600" spc="-5" dirty="0">
                <a:latin typeface="Constantia"/>
                <a:cs typeface="Constantia"/>
              </a:rPr>
              <a:t>Communication</a:t>
            </a:r>
            <a:r>
              <a:rPr sz="2600" spc="-140" dirty="0">
                <a:latin typeface="Constantia"/>
                <a:cs typeface="Constantia"/>
              </a:rPr>
              <a:t> </a:t>
            </a:r>
            <a:r>
              <a:rPr sz="2600" dirty="0">
                <a:latin typeface="Constantia"/>
                <a:cs typeface="Constantia"/>
              </a:rPr>
              <a:t>senders</a:t>
            </a:r>
            <a:r>
              <a:rPr sz="2600" spc="-45" dirty="0">
                <a:latin typeface="Constantia"/>
                <a:cs typeface="Constantia"/>
              </a:rPr>
              <a:t> </a:t>
            </a:r>
            <a:r>
              <a:rPr sz="2600" spc="-5" dirty="0">
                <a:latin typeface="Constantia"/>
                <a:cs typeface="Constantia"/>
              </a:rPr>
              <a:t>need</a:t>
            </a:r>
            <a:r>
              <a:rPr sz="2600" spc="-25" dirty="0">
                <a:latin typeface="Constantia"/>
                <a:cs typeface="Constantia"/>
              </a:rPr>
              <a:t> </a:t>
            </a:r>
            <a:r>
              <a:rPr sz="2600" spc="-20" dirty="0">
                <a:latin typeface="Constantia"/>
                <a:cs typeface="Constantia"/>
              </a:rPr>
              <a:t>to</a:t>
            </a:r>
            <a:r>
              <a:rPr sz="2600" spc="-155" dirty="0">
                <a:latin typeface="Constantia"/>
                <a:cs typeface="Constantia"/>
              </a:rPr>
              <a:t> </a:t>
            </a:r>
            <a:r>
              <a:rPr sz="2600" dirty="0">
                <a:latin typeface="Constantia"/>
                <a:cs typeface="Constantia"/>
              </a:rPr>
              <a:t>assess</a:t>
            </a:r>
            <a:r>
              <a:rPr sz="2600" spc="-95" dirty="0">
                <a:latin typeface="Constantia"/>
                <a:cs typeface="Constantia"/>
              </a:rPr>
              <a:t> </a:t>
            </a:r>
            <a:r>
              <a:rPr sz="2600" spc="-5" dirty="0">
                <a:latin typeface="Constantia"/>
                <a:cs typeface="Constantia"/>
              </a:rPr>
              <a:t>their</a:t>
            </a:r>
            <a:r>
              <a:rPr sz="2600" spc="-80" dirty="0">
                <a:latin typeface="Constantia"/>
                <a:cs typeface="Constantia"/>
              </a:rPr>
              <a:t> </a:t>
            </a:r>
            <a:r>
              <a:rPr sz="2600" spc="-15" dirty="0">
                <a:latin typeface="Constantia"/>
                <a:cs typeface="Constantia"/>
              </a:rPr>
              <a:t>message  </a:t>
            </a:r>
            <a:r>
              <a:rPr sz="2600" spc="-10" dirty="0">
                <a:latin typeface="Constantia"/>
                <a:cs typeface="Constantia"/>
              </a:rPr>
              <a:t>through </a:t>
            </a:r>
            <a:r>
              <a:rPr sz="2600" spc="-5" dirty="0">
                <a:latin typeface="Constantia"/>
                <a:cs typeface="Constantia"/>
              </a:rPr>
              <a:t>the </a:t>
            </a:r>
            <a:r>
              <a:rPr sz="2600" spc="-15" dirty="0">
                <a:latin typeface="Constantia"/>
                <a:cs typeface="Constantia"/>
              </a:rPr>
              <a:t>eyes </a:t>
            </a:r>
            <a:r>
              <a:rPr sz="2600" dirty="0">
                <a:latin typeface="Constantia"/>
                <a:cs typeface="Constantia"/>
              </a:rPr>
              <a:t>of </a:t>
            </a:r>
            <a:r>
              <a:rPr sz="2600" spc="-5" dirty="0">
                <a:latin typeface="Constantia"/>
                <a:cs typeface="Constantia"/>
              </a:rPr>
              <a:t>the </a:t>
            </a:r>
            <a:r>
              <a:rPr sz="2600" spc="-20" dirty="0">
                <a:latin typeface="Constantia"/>
                <a:cs typeface="Constantia"/>
              </a:rPr>
              <a:t>receivers </a:t>
            </a:r>
            <a:r>
              <a:rPr sz="2600" spc="-15" dirty="0">
                <a:latin typeface="Constantia"/>
                <a:cs typeface="Constantia"/>
              </a:rPr>
              <a:t>to </a:t>
            </a:r>
            <a:r>
              <a:rPr sz="2600" dirty="0">
                <a:latin typeface="Constantia"/>
                <a:cs typeface="Constantia"/>
              </a:rPr>
              <a:t>be </a:t>
            </a:r>
            <a:r>
              <a:rPr sz="2600" spc="-10" dirty="0">
                <a:latin typeface="Constantia"/>
                <a:cs typeface="Constantia"/>
              </a:rPr>
              <a:t>sure </a:t>
            </a:r>
            <a:r>
              <a:rPr sz="2600" spc="-5" dirty="0">
                <a:latin typeface="Constantia"/>
                <a:cs typeface="Constantia"/>
              </a:rPr>
              <a:t>they </a:t>
            </a:r>
            <a:r>
              <a:rPr sz="2600" spc="-30" dirty="0">
                <a:latin typeface="Constantia"/>
                <a:cs typeface="Constantia"/>
              </a:rPr>
              <a:t>have  </a:t>
            </a:r>
            <a:r>
              <a:rPr sz="2600" spc="-5" dirty="0">
                <a:latin typeface="Constantia"/>
                <a:cs typeface="Constantia"/>
              </a:rPr>
              <a:t>included </a:t>
            </a:r>
            <a:r>
              <a:rPr sz="2600" dirty="0">
                <a:latin typeface="Constantia"/>
                <a:cs typeface="Constantia"/>
              </a:rPr>
              <a:t>all </a:t>
            </a:r>
            <a:r>
              <a:rPr sz="2600" spc="-10" dirty="0">
                <a:latin typeface="Constantia"/>
                <a:cs typeface="Constantia"/>
              </a:rPr>
              <a:t>relevant</a:t>
            </a:r>
            <a:r>
              <a:rPr sz="2600" spc="-229" dirty="0">
                <a:latin typeface="Constantia"/>
                <a:cs typeface="Constantia"/>
              </a:rPr>
              <a:t> </a:t>
            </a:r>
            <a:r>
              <a:rPr sz="2600" spc="-5" dirty="0">
                <a:latin typeface="Constantia"/>
                <a:cs typeface="Constantia"/>
              </a:rPr>
              <a:t>information.</a:t>
            </a:r>
            <a:endParaRPr sz="2600">
              <a:latin typeface="Constantia"/>
              <a:cs typeface="Constantia"/>
            </a:endParaRPr>
          </a:p>
          <a:p>
            <a:pPr>
              <a:lnSpc>
                <a:spcPct val="100000"/>
              </a:lnSpc>
              <a:spcBef>
                <a:spcPts val="10"/>
              </a:spcBef>
              <a:buClr>
                <a:srgbClr val="0AD0D9"/>
              </a:buClr>
              <a:buFont typeface="Wingdings 2"/>
              <a:buChar char=""/>
            </a:pPr>
            <a:endParaRPr sz="3250">
              <a:latin typeface="Times New Roman"/>
              <a:cs typeface="Times New Roman"/>
            </a:endParaRPr>
          </a:p>
          <a:p>
            <a:pPr marL="287020" indent="-274320">
              <a:lnSpc>
                <a:spcPct val="100000"/>
              </a:lnSpc>
              <a:buClr>
                <a:srgbClr val="0AD0D9"/>
              </a:buClr>
              <a:buSzPct val="94230"/>
              <a:buFont typeface="Wingdings 2"/>
              <a:buChar char=""/>
              <a:tabLst>
                <a:tab pos="287020" algn="l"/>
              </a:tabLst>
            </a:pPr>
            <a:r>
              <a:rPr sz="2600" spc="-15" dirty="0">
                <a:latin typeface="Constantia"/>
                <a:cs typeface="Constantia"/>
              </a:rPr>
              <a:t>Provide </a:t>
            </a:r>
            <a:r>
              <a:rPr sz="2600" dirty="0">
                <a:latin typeface="Constantia"/>
                <a:cs typeface="Constantia"/>
              </a:rPr>
              <a:t>all </a:t>
            </a:r>
            <a:r>
              <a:rPr sz="2600" spc="-5" dirty="0">
                <a:latin typeface="Constantia"/>
                <a:cs typeface="Constantia"/>
              </a:rPr>
              <a:t>necessary</a:t>
            </a:r>
            <a:r>
              <a:rPr sz="2600" spc="-229" dirty="0">
                <a:latin typeface="Constantia"/>
                <a:cs typeface="Constantia"/>
              </a:rPr>
              <a:t> </a:t>
            </a:r>
            <a:r>
              <a:rPr sz="2600" spc="-5" dirty="0">
                <a:latin typeface="Constantia"/>
                <a:cs typeface="Constantia"/>
              </a:rPr>
              <a:t>information.</a:t>
            </a:r>
            <a:endParaRPr sz="2600">
              <a:latin typeface="Constantia"/>
              <a:cs typeface="Constantia"/>
            </a:endParaRPr>
          </a:p>
          <a:p>
            <a:pPr marL="287020" indent="-274320">
              <a:lnSpc>
                <a:spcPct val="100000"/>
              </a:lnSpc>
              <a:spcBef>
                <a:spcPts val="315"/>
              </a:spcBef>
              <a:buClr>
                <a:srgbClr val="0AD0D9"/>
              </a:buClr>
              <a:buSzPct val="94230"/>
              <a:buFont typeface="Wingdings 2"/>
              <a:buChar char=""/>
              <a:tabLst>
                <a:tab pos="287020" algn="l"/>
              </a:tabLst>
            </a:pPr>
            <a:r>
              <a:rPr sz="2600" spc="-10" dirty="0">
                <a:latin typeface="Constantia"/>
                <a:cs typeface="Constantia"/>
              </a:rPr>
              <a:t>Answer </a:t>
            </a:r>
            <a:r>
              <a:rPr sz="2600" dirty="0">
                <a:latin typeface="Constantia"/>
                <a:cs typeface="Constantia"/>
              </a:rPr>
              <a:t>all </a:t>
            </a:r>
            <a:r>
              <a:rPr sz="2600" spc="-5" dirty="0">
                <a:latin typeface="Constantia"/>
                <a:cs typeface="Constantia"/>
              </a:rPr>
              <a:t>questions</a:t>
            </a:r>
            <a:r>
              <a:rPr sz="2600" spc="-415" dirty="0">
                <a:latin typeface="Constantia"/>
                <a:cs typeface="Constantia"/>
              </a:rPr>
              <a:t> </a:t>
            </a:r>
            <a:r>
              <a:rPr sz="2600" spc="-10" dirty="0">
                <a:latin typeface="Constantia"/>
                <a:cs typeface="Constantia"/>
              </a:rPr>
              <a:t>asked.</a:t>
            </a:r>
            <a:endParaRPr sz="2600">
              <a:latin typeface="Constantia"/>
              <a:cs typeface="Constantia"/>
            </a:endParaRPr>
          </a:p>
          <a:p>
            <a:pPr marL="287020" indent="-274320">
              <a:lnSpc>
                <a:spcPct val="100000"/>
              </a:lnSpc>
              <a:spcBef>
                <a:spcPts val="310"/>
              </a:spcBef>
              <a:buClr>
                <a:srgbClr val="0AD0D9"/>
              </a:buClr>
              <a:buSzPct val="94230"/>
              <a:buFont typeface="Wingdings 2"/>
              <a:buChar char=""/>
              <a:tabLst>
                <a:tab pos="287020" algn="l"/>
              </a:tabLst>
            </a:pPr>
            <a:r>
              <a:rPr sz="2600" spc="-25" dirty="0">
                <a:latin typeface="Constantia"/>
                <a:cs typeface="Constantia"/>
              </a:rPr>
              <a:t>Give </a:t>
            </a:r>
            <a:r>
              <a:rPr sz="2600" dirty="0">
                <a:latin typeface="Constantia"/>
                <a:cs typeface="Constantia"/>
              </a:rPr>
              <a:t>something </a:t>
            </a:r>
            <a:r>
              <a:rPr sz="2600" spc="-10" dirty="0">
                <a:latin typeface="Constantia"/>
                <a:cs typeface="Constantia"/>
              </a:rPr>
              <a:t>extra </a:t>
            </a:r>
            <a:r>
              <a:rPr sz="2600" spc="-5" dirty="0">
                <a:latin typeface="Constantia"/>
                <a:cs typeface="Constantia"/>
              </a:rPr>
              <a:t>when</a:t>
            </a:r>
            <a:r>
              <a:rPr sz="2600" spc="-440" dirty="0">
                <a:latin typeface="Constantia"/>
                <a:cs typeface="Constantia"/>
              </a:rPr>
              <a:t> </a:t>
            </a:r>
            <a:r>
              <a:rPr sz="2600" spc="-10" dirty="0">
                <a:latin typeface="Constantia"/>
                <a:cs typeface="Constantia"/>
              </a:rPr>
              <a:t>desirable.</a:t>
            </a:r>
            <a:endParaRPr sz="2600">
              <a:latin typeface="Constantia"/>
              <a:cs typeface="Constanti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2700" rIns="0" bIns="0" rtlCol="0">
            <a:spAutoFit/>
          </a:bodyPr>
          <a:lstStyle/>
          <a:p>
            <a:pPr marL="2578100" marR="5080" indent="-1805305">
              <a:lnSpc>
                <a:spcPct val="100000"/>
              </a:lnSpc>
              <a:spcBef>
                <a:spcPts val="100"/>
              </a:spcBef>
            </a:pPr>
            <a:r>
              <a:rPr spc="-5" dirty="0"/>
              <a:t>USE </a:t>
            </a:r>
            <a:r>
              <a:rPr dirty="0"/>
              <a:t>THE </a:t>
            </a:r>
            <a:r>
              <a:rPr spc="-5" dirty="0"/>
              <a:t>RIGHT LEVEL</a:t>
            </a:r>
            <a:r>
              <a:rPr spc="-105" dirty="0"/>
              <a:t> </a:t>
            </a:r>
            <a:r>
              <a:rPr spc="-5" dirty="0"/>
              <a:t>OF  LANGUAGE</a:t>
            </a:r>
          </a:p>
        </p:txBody>
      </p:sp>
      <p:sp>
        <p:nvSpPr>
          <p:cNvPr id="8" name="object 8"/>
          <p:cNvSpPr txBox="1"/>
          <p:nvPr/>
        </p:nvSpPr>
        <p:spPr>
          <a:xfrm>
            <a:off x="535940" y="1868398"/>
            <a:ext cx="5824220" cy="2879725"/>
          </a:xfrm>
          <a:prstGeom prst="rect">
            <a:avLst/>
          </a:prstGeom>
        </p:spPr>
        <p:txBody>
          <a:bodyPr vert="horz" wrap="square" lIns="0" tIns="92075" rIns="0" bIns="0" rtlCol="0">
            <a:spAutoFit/>
          </a:bodyPr>
          <a:lstStyle/>
          <a:p>
            <a:pPr marL="287020" indent="-274320">
              <a:lnSpc>
                <a:spcPct val="100000"/>
              </a:lnSpc>
              <a:spcBef>
                <a:spcPts val="725"/>
              </a:spcBef>
              <a:buClr>
                <a:srgbClr val="0AD0D9"/>
              </a:buClr>
              <a:buSzPct val="94230"/>
              <a:buFont typeface="Wingdings 2"/>
              <a:buChar char=""/>
              <a:tabLst>
                <a:tab pos="287020" algn="l"/>
              </a:tabLst>
            </a:pPr>
            <a:r>
              <a:rPr sz="2600" spc="-10" dirty="0">
                <a:latin typeface="Constantia"/>
                <a:cs typeface="Constantia"/>
              </a:rPr>
              <a:t>There </a:t>
            </a:r>
            <a:r>
              <a:rPr sz="2600" spc="-15" dirty="0">
                <a:latin typeface="Constantia"/>
                <a:cs typeface="Constantia"/>
              </a:rPr>
              <a:t>are </a:t>
            </a:r>
            <a:r>
              <a:rPr sz="2600" spc="-10" dirty="0">
                <a:latin typeface="Constantia"/>
                <a:cs typeface="Constantia"/>
              </a:rPr>
              <a:t>three levels </a:t>
            </a:r>
            <a:r>
              <a:rPr sz="2600" dirty="0">
                <a:latin typeface="Constantia"/>
                <a:cs typeface="Constantia"/>
              </a:rPr>
              <a:t>of</a:t>
            </a:r>
            <a:r>
              <a:rPr sz="2600" spc="-370" dirty="0">
                <a:latin typeface="Constantia"/>
                <a:cs typeface="Constantia"/>
              </a:rPr>
              <a:t> </a:t>
            </a:r>
            <a:r>
              <a:rPr sz="2600" spc="-10" dirty="0">
                <a:latin typeface="Constantia"/>
                <a:cs typeface="Constantia"/>
              </a:rPr>
              <a:t>language</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15" dirty="0">
                <a:latin typeface="Constantia"/>
                <a:cs typeface="Constantia"/>
              </a:rPr>
              <a:t>Formal</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5" dirty="0">
                <a:latin typeface="Constantia"/>
                <a:cs typeface="Constantia"/>
              </a:rPr>
              <a:t>Informal</a:t>
            </a:r>
            <a:endParaRPr sz="2600">
              <a:latin typeface="Constantia"/>
              <a:cs typeface="Constantia"/>
            </a:endParaRPr>
          </a:p>
          <a:p>
            <a:pPr marL="287020" indent="-274320">
              <a:lnSpc>
                <a:spcPct val="100000"/>
              </a:lnSpc>
              <a:spcBef>
                <a:spcPts val="625"/>
              </a:spcBef>
              <a:buClr>
                <a:srgbClr val="0AD0D9"/>
              </a:buClr>
              <a:buSzPct val="94230"/>
              <a:buFont typeface="Wingdings"/>
              <a:buChar char=""/>
              <a:tabLst>
                <a:tab pos="287020" algn="l"/>
              </a:tabLst>
            </a:pPr>
            <a:r>
              <a:rPr sz="2600" spc="-5" dirty="0">
                <a:latin typeface="Constantia"/>
                <a:cs typeface="Constantia"/>
              </a:rPr>
              <a:t>Substandard</a:t>
            </a:r>
            <a:endParaRPr sz="2600">
              <a:latin typeface="Constantia"/>
              <a:cs typeface="Constantia"/>
            </a:endParaRPr>
          </a:p>
          <a:p>
            <a:pPr>
              <a:lnSpc>
                <a:spcPct val="100000"/>
              </a:lnSpc>
            </a:pPr>
            <a:endParaRPr sz="3800">
              <a:latin typeface="Times New Roman"/>
              <a:cs typeface="Times New Roman"/>
            </a:endParaRPr>
          </a:p>
          <a:p>
            <a:pPr marL="12700">
              <a:lnSpc>
                <a:spcPct val="100000"/>
              </a:lnSpc>
            </a:pPr>
            <a:r>
              <a:rPr sz="2600" dirty="0">
                <a:latin typeface="Constantia"/>
                <a:cs typeface="Constantia"/>
              </a:rPr>
              <a:t>So</a:t>
            </a:r>
            <a:r>
              <a:rPr sz="2600" spc="-155" dirty="0">
                <a:latin typeface="Constantia"/>
                <a:cs typeface="Constantia"/>
              </a:rPr>
              <a:t> </a:t>
            </a:r>
            <a:r>
              <a:rPr sz="2600" dirty="0">
                <a:latin typeface="Constantia"/>
                <a:cs typeface="Constantia"/>
              </a:rPr>
              <a:t>writing</a:t>
            </a:r>
            <a:r>
              <a:rPr sz="2600" spc="-65" dirty="0">
                <a:latin typeface="Constantia"/>
                <a:cs typeface="Constantia"/>
              </a:rPr>
              <a:t> </a:t>
            </a:r>
            <a:r>
              <a:rPr sz="2600" spc="-5" dirty="0">
                <a:latin typeface="Constantia"/>
                <a:cs typeface="Constantia"/>
              </a:rPr>
              <a:t>style</a:t>
            </a:r>
            <a:r>
              <a:rPr sz="2600" spc="-100" dirty="0">
                <a:latin typeface="Constantia"/>
                <a:cs typeface="Constantia"/>
              </a:rPr>
              <a:t> </a:t>
            </a:r>
            <a:r>
              <a:rPr sz="2600" spc="-10" dirty="0">
                <a:latin typeface="Constantia"/>
                <a:cs typeface="Constantia"/>
              </a:rPr>
              <a:t>for</a:t>
            </a:r>
            <a:r>
              <a:rPr sz="2600" spc="-175" dirty="0">
                <a:latin typeface="Constantia"/>
                <a:cs typeface="Constantia"/>
              </a:rPr>
              <a:t> </a:t>
            </a:r>
            <a:r>
              <a:rPr sz="2600" dirty="0">
                <a:latin typeface="Constantia"/>
                <a:cs typeface="Constantia"/>
              </a:rPr>
              <a:t>each</a:t>
            </a:r>
            <a:r>
              <a:rPr sz="2600" spc="-40" dirty="0">
                <a:latin typeface="Constantia"/>
                <a:cs typeface="Constantia"/>
              </a:rPr>
              <a:t> </a:t>
            </a:r>
            <a:r>
              <a:rPr sz="2600" spc="-10" dirty="0">
                <a:latin typeface="Constantia"/>
                <a:cs typeface="Constantia"/>
              </a:rPr>
              <a:t>level</a:t>
            </a:r>
            <a:r>
              <a:rPr sz="2600" spc="-35" dirty="0">
                <a:latin typeface="Constantia"/>
                <a:cs typeface="Constantia"/>
              </a:rPr>
              <a:t> </a:t>
            </a:r>
            <a:r>
              <a:rPr sz="2600" spc="-5" dirty="0">
                <a:latin typeface="Constantia"/>
                <a:cs typeface="Constantia"/>
              </a:rPr>
              <a:t>is</a:t>
            </a:r>
            <a:r>
              <a:rPr sz="2600" spc="-130" dirty="0">
                <a:latin typeface="Constantia"/>
                <a:cs typeface="Constantia"/>
              </a:rPr>
              <a:t> </a:t>
            </a:r>
            <a:r>
              <a:rPr sz="2600" spc="-10" dirty="0">
                <a:latin typeface="Constantia"/>
                <a:cs typeface="Constantia"/>
              </a:rPr>
              <a:t>different.</a:t>
            </a:r>
            <a:endParaRPr sz="2600">
              <a:latin typeface="Constantia"/>
              <a:cs typeface="Constanti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589277" y="1045209"/>
            <a:ext cx="5964555" cy="788035"/>
          </a:xfrm>
          <a:prstGeom prst="rect">
            <a:avLst/>
          </a:prstGeom>
        </p:spPr>
        <p:txBody>
          <a:bodyPr vert="horz" wrap="square" lIns="0" tIns="13335" rIns="0" bIns="0" rtlCol="0">
            <a:spAutoFit/>
          </a:bodyPr>
          <a:lstStyle/>
          <a:p>
            <a:pPr marL="12700">
              <a:lnSpc>
                <a:spcPct val="100000"/>
              </a:lnSpc>
              <a:spcBef>
                <a:spcPts val="105"/>
              </a:spcBef>
            </a:pPr>
            <a:r>
              <a:rPr sz="5000" dirty="0"/>
              <a:t>FORMAL</a:t>
            </a:r>
            <a:r>
              <a:rPr sz="5000" spc="-90" dirty="0"/>
              <a:t> </a:t>
            </a:r>
            <a:r>
              <a:rPr sz="5000" spc="-5" dirty="0"/>
              <a:t>LANGUAGE</a:t>
            </a:r>
            <a:endParaRPr sz="5000"/>
          </a:p>
        </p:txBody>
      </p:sp>
      <p:sp>
        <p:nvSpPr>
          <p:cNvPr id="8" name="object 8"/>
          <p:cNvSpPr txBox="1"/>
          <p:nvPr/>
        </p:nvSpPr>
        <p:spPr>
          <a:xfrm>
            <a:off x="535940" y="1907794"/>
            <a:ext cx="7828280" cy="4108450"/>
          </a:xfrm>
          <a:prstGeom prst="rect">
            <a:avLst/>
          </a:prstGeom>
        </p:spPr>
        <p:txBody>
          <a:bodyPr vert="horz" wrap="square" lIns="0" tIns="57785" rIns="0" bIns="0" rtlCol="0">
            <a:spAutoFit/>
          </a:bodyPr>
          <a:lstStyle/>
          <a:p>
            <a:pPr marL="286385" marR="694690" indent="-274320">
              <a:lnSpc>
                <a:spcPts val="2810"/>
              </a:lnSpc>
              <a:spcBef>
                <a:spcPts val="455"/>
              </a:spcBef>
              <a:buClr>
                <a:srgbClr val="0AD0D9"/>
              </a:buClr>
              <a:buSzPct val="94230"/>
              <a:buFont typeface="Wingdings 2"/>
              <a:buChar char=""/>
              <a:tabLst>
                <a:tab pos="287020" algn="l"/>
              </a:tabLst>
            </a:pPr>
            <a:r>
              <a:rPr sz="2600" spc="-15" dirty="0">
                <a:latin typeface="Constantia"/>
                <a:cs typeface="Constantia"/>
              </a:rPr>
              <a:t>Formal</a:t>
            </a:r>
            <a:r>
              <a:rPr sz="2600" spc="-114" dirty="0">
                <a:latin typeface="Constantia"/>
                <a:cs typeface="Constantia"/>
              </a:rPr>
              <a:t> </a:t>
            </a:r>
            <a:r>
              <a:rPr sz="2600" dirty="0">
                <a:latin typeface="Constantia"/>
                <a:cs typeface="Constantia"/>
              </a:rPr>
              <a:t>writing</a:t>
            </a:r>
            <a:r>
              <a:rPr sz="2600" spc="-15" dirty="0">
                <a:latin typeface="Constantia"/>
                <a:cs typeface="Constantia"/>
              </a:rPr>
              <a:t> </a:t>
            </a:r>
            <a:r>
              <a:rPr sz="2600" spc="-5" dirty="0">
                <a:latin typeface="Constantia"/>
                <a:cs typeface="Constantia"/>
              </a:rPr>
              <a:t>is</a:t>
            </a:r>
            <a:r>
              <a:rPr sz="2600" spc="-125" dirty="0">
                <a:latin typeface="Constantia"/>
                <a:cs typeface="Constantia"/>
              </a:rPr>
              <a:t> </a:t>
            </a:r>
            <a:r>
              <a:rPr sz="2600" spc="-10" dirty="0">
                <a:latin typeface="Constantia"/>
                <a:cs typeface="Constantia"/>
              </a:rPr>
              <a:t>often</a:t>
            </a:r>
            <a:r>
              <a:rPr sz="2600" spc="-135" dirty="0">
                <a:latin typeface="Constantia"/>
                <a:cs typeface="Constantia"/>
              </a:rPr>
              <a:t> </a:t>
            </a:r>
            <a:r>
              <a:rPr sz="2600" spc="-5" dirty="0">
                <a:latin typeface="Constantia"/>
                <a:cs typeface="Constantia"/>
              </a:rPr>
              <a:t>associated</a:t>
            </a:r>
            <a:r>
              <a:rPr sz="2600" spc="-95" dirty="0">
                <a:latin typeface="Constantia"/>
                <a:cs typeface="Constantia"/>
              </a:rPr>
              <a:t> </a:t>
            </a:r>
            <a:r>
              <a:rPr sz="2600" dirty="0">
                <a:latin typeface="Constantia"/>
                <a:cs typeface="Constantia"/>
              </a:rPr>
              <a:t>with</a:t>
            </a:r>
            <a:r>
              <a:rPr sz="2600" spc="-105" dirty="0">
                <a:latin typeface="Constantia"/>
                <a:cs typeface="Constantia"/>
              </a:rPr>
              <a:t> </a:t>
            </a:r>
            <a:r>
              <a:rPr sz="2600" spc="-5" dirty="0">
                <a:latin typeface="Constantia"/>
                <a:cs typeface="Constantia"/>
              </a:rPr>
              <a:t>scholarly  </a:t>
            </a:r>
            <a:r>
              <a:rPr sz="2600" dirty="0">
                <a:latin typeface="Constantia"/>
                <a:cs typeface="Constantia"/>
              </a:rPr>
              <a:t>writing:</a:t>
            </a:r>
            <a:endParaRPr sz="2600">
              <a:latin typeface="Constantia"/>
              <a:cs typeface="Constantia"/>
            </a:endParaRPr>
          </a:p>
          <a:p>
            <a:pPr marL="287020" indent="-274320">
              <a:lnSpc>
                <a:spcPct val="100000"/>
              </a:lnSpc>
              <a:spcBef>
                <a:spcPts val="270"/>
              </a:spcBef>
              <a:buClr>
                <a:srgbClr val="0AD0D9"/>
              </a:buClr>
              <a:buSzPct val="94230"/>
              <a:buFont typeface="Wingdings"/>
              <a:buChar char=""/>
              <a:tabLst>
                <a:tab pos="287020" algn="l"/>
              </a:tabLst>
            </a:pPr>
            <a:r>
              <a:rPr sz="2600" spc="-10" dirty="0">
                <a:latin typeface="Constantia"/>
                <a:cs typeface="Constantia"/>
              </a:rPr>
              <a:t>Doctoral</a:t>
            </a:r>
            <a:r>
              <a:rPr sz="2600" spc="-110" dirty="0">
                <a:latin typeface="Constantia"/>
                <a:cs typeface="Constantia"/>
              </a:rPr>
              <a:t> </a:t>
            </a:r>
            <a:r>
              <a:rPr sz="2600" spc="-5" dirty="0">
                <a:latin typeface="Constantia"/>
                <a:cs typeface="Constantia"/>
              </a:rPr>
              <a:t>dissertations</a:t>
            </a:r>
            <a:endParaRPr sz="2600">
              <a:latin typeface="Constantia"/>
              <a:cs typeface="Constantia"/>
            </a:endParaRPr>
          </a:p>
          <a:p>
            <a:pPr marL="287020" indent="-274320">
              <a:lnSpc>
                <a:spcPct val="100000"/>
              </a:lnSpc>
              <a:spcBef>
                <a:spcPts val="315"/>
              </a:spcBef>
              <a:buClr>
                <a:srgbClr val="0AD0D9"/>
              </a:buClr>
              <a:buSzPct val="94230"/>
              <a:buFont typeface="Wingdings"/>
              <a:buChar char=""/>
              <a:tabLst>
                <a:tab pos="287020" algn="l"/>
              </a:tabLst>
            </a:pPr>
            <a:r>
              <a:rPr sz="2600" spc="-5" dirty="0">
                <a:latin typeface="Constantia"/>
                <a:cs typeface="Constantia"/>
              </a:rPr>
              <a:t>Scholarly</a:t>
            </a:r>
            <a:r>
              <a:rPr sz="2600" spc="-254" dirty="0">
                <a:latin typeface="Constantia"/>
                <a:cs typeface="Constantia"/>
              </a:rPr>
              <a:t> </a:t>
            </a:r>
            <a:r>
              <a:rPr sz="2600" dirty="0">
                <a:latin typeface="Constantia"/>
                <a:cs typeface="Constantia"/>
              </a:rPr>
              <a:t>articles</a:t>
            </a:r>
            <a:endParaRPr sz="2600">
              <a:latin typeface="Constantia"/>
              <a:cs typeface="Constantia"/>
            </a:endParaRPr>
          </a:p>
          <a:p>
            <a:pPr marL="287020" indent="-274320">
              <a:lnSpc>
                <a:spcPct val="100000"/>
              </a:lnSpc>
              <a:spcBef>
                <a:spcPts val="310"/>
              </a:spcBef>
              <a:buClr>
                <a:srgbClr val="0AD0D9"/>
              </a:buClr>
              <a:buSzPct val="94230"/>
              <a:buFont typeface="Wingdings"/>
              <a:buChar char=""/>
              <a:tabLst>
                <a:tab pos="287020" algn="l"/>
              </a:tabLst>
            </a:pPr>
            <a:r>
              <a:rPr sz="2600" spc="5" dirty="0">
                <a:latin typeface="Constantia"/>
                <a:cs typeface="Constantia"/>
              </a:rPr>
              <a:t>Legal</a:t>
            </a:r>
            <a:r>
              <a:rPr sz="2600" spc="-150" dirty="0">
                <a:latin typeface="Constantia"/>
                <a:cs typeface="Constantia"/>
              </a:rPr>
              <a:t> </a:t>
            </a:r>
            <a:r>
              <a:rPr sz="2600" spc="-5" dirty="0">
                <a:latin typeface="Constantia"/>
                <a:cs typeface="Constantia"/>
              </a:rPr>
              <a:t>documents</a:t>
            </a:r>
            <a:endParaRPr sz="2600">
              <a:latin typeface="Constantia"/>
              <a:cs typeface="Constantia"/>
            </a:endParaRPr>
          </a:p>
          <a:p>
            <a:pPr marL="287020" indent="-274320">
              <a:lnSpc>
                <a:spcPct val="100000"/>
              </a:lnSpc>
              <a:spcBef>
                <a:spcPts val="315"/>
              </a:spcBef>
              <a:buClr>
                <a:srgbClr val="0AD0D9"/>
              </a:buClr>
              <a:buSzPct val="94230"/>
              <a:buFont typeface="Wingdings"/>
              <a:buChar char=""/>
              <a:tabLst>
                <a:tab pos="287020" algn="l"/>
              </a:tabLst>
            </a:pPr>
            <a:r>
              <a:rPr sz="2600" spc="-10" dirty="0">
                <a:latin typeface="Constantia"/>
                <a:cs typeface="Constantia"/>
              </a:rPr>
              <a:t>Government</a:t>
            </a:r>
            <a:r>
              <a:rPr sz="2600" spc="-185" dirty="0">
                <a:latin typeface="Constantia"/>
                <a:cs typeface="Constantia"/>
              </a:rPr>
              <a:t> </a:t>
            </a:r>
            <a:r>
              <a:rPr sz="2600" spc="-5" dirty="0">
                <a:latin typeface="Constantia"/>
                <a:cs typeface="Constantia"/>
              </a:rPr>
              <a:t>agreements</a:t>
            </a:r>
            <a:endParaRPr sz="2600">
              <a:latin typeface="Constantia"/>
              <a:cs typeface="Constantia"/>
            </a:endParaRPr>
          </a:p>
          <a:p>
            <a:pPr marL="286385" marR="623570" indent="-201295">
              <a:lnSpc>
                <a:spcPts val="2810"/>
              </a:lnSpc>
              <a:spcBef>
                <a:spcPts val="660"/>
              </a:spcBef>
            </a:pPr>
            <a:r>
              <a:rPr sz="2600" dirty="0">
                <a:latin typeface="Constantia"/>
                <a:cs typeface="Constantia"/>
              </a:rPr>
              <a:t>and</a:t>
            </a:r>
            <a:r>
              <a:rPr sz="2600" spc="-75" dirty="0">
                <a:latin typeface="Constantia"/>
                <a:cs typeface="Constantia"/>
              </a:rPr>
              <a:t> </a:t>
            </a:r>
            <a:r>
              <a:rPr sz="2600" dirty="0">
                <a:latin typeface="Constantia"/>
                <a:cs typeface="Constantia"/>
              </a:rPr>
              <a:t>other</a:t>
            </a:r>
            <a:r>
              <a:rPr sz="2600" spc="-105" dirty="0">
                <a:latin typeface="Constantia"/>
                <a:cs typeface="Constantia"/>
              </a:rPr>
              <a:t> </a:t>
            </a:r>
            <a:r>
              <a:rPr sz="2600" spc="-5" dirty="0">
                <a:latin typeface="Constantia"/>
                <a:cs typeface="Constantia"/>
              </a:rPr>
              <a:t>materials</a:t>
            </a:r>
            <a:r>
              <a:rPr sz="2600" spc="-145" dirty="0">
                <a:latin typeface="Constantia"/>
                <a:cs typeface="Constantia"/>
              </a:rPr>
              <a:t> </a:t>
            </a:r>
            <a:r>
              <a:rPr sz="2600" spc="-10" dirty="0">
                <a:latin typeface="Constantia"/>
                <a:cs typeface="Constantia"/>
              </a:rPr>
              <a:t>where</a:t>
            </a:r>
            <a:r>
              <a:rPr sz="2600" spc="-85" dirty="0">
                <a:latin typeface="Constantia"/>
                <a:cs typeface="Constantia"/>
              </a:rPr>
              <a:t> </a:t>
            </a:r>
            <a:r>
              <a:rPr sz="2600" spc="-5" dirty="0">
                <a:latin typeface="Constantia"/>
                <a:cs typeface="Constantia"/>
              </a:rPr>
              <a:t>formality</a:t>
            </a:r>
            <a:r>
              <a:rPr sz="2600" spc="-155" dirty="0">
                <a:latin typeface="Constantia"/>
                <a:cs typeface="Constantia"/>
              </a:rPr>
              <a:t> </a:t>
            </a:r>
            <a:r>
              <a:rPr sz="2600" dirty="0">
                <a:latin typeface="Constantia"/>
                <a:cs typeface="Constantia"/>
              </a:rPr>
              <a:t>of</a:t>
            </a:r>
            <a:r>
              <a:rPr sz="2600" spc="45" dirty="0">
                <a:latin typeface="Constantia"/>
                <a:cs typeface="Constantia"/>
              </a:rPr>
              <a:t> </a:t>
            </a:r>
            <a:r>
              <a:rPr sz="2600" spc="-10" dirty="0">
                <a:latin typeface="Constantia"/>
                <a:cs typeface="Constantia"/>
              </a:rPr>
              <a:t>language</a:t>
            </a:r>
            <a:r>
              <a:rPr sz="2600" spc="-80" dirty="0">
                <a:latin typeface="Constantia"/>
                <a:cs typeface="Constantia"/>
              </a:rPr>
              <a:t> </a:t>
            </a:r>
            <a:r>
              <a:rPr sz="2600" spc="-5" dirty="0">
                <a:latin typeface="Constantia"/>
                <a:cs typeface="Constantia"/>
              </a:rPr>
              <a:t>is  demanded.</a:t>
            </a:r>
            <a:endParaRPr sz="2600">
              <a:latin typeface="Constantia"/>
              <a:cs typeface="Constantia"/>
            </a:endParaRPr>
          </a:p>
          <a:p>
            <a:pPr marL="286385" marR="5080" indent="-274320">
              <a:lnSpc>
                <a:spcPts val="2800"/>
              </a:lnSpc>
              <a:spcBef>
                <a:spcPts val="645"/>
              </a:spcBef>
            </a:pPr>
            <a:r>
              <a:rPr sz="2600" dirty="0">
                <a:solidFill>
                  <a:srgbClr val="04607A"/>
                </a:solidFill>
                <a:latin typeface="Algerian"/>
                <a:cs typeface="Algerian"/>
              </a:rPr>
              <a:t>STYLE: </a:t>
            </a:r>
            <a:r>
              <a:rPr sz="2600" spc="-5" dirty="0">
                <a:latin typeface="Constantia"/>
                <a:cs typeface="Constantia"/>
              </a:rPr>
              <a:t>Style is </a:t>
            </a:r>
            <a:r>
              <a:rPr sz="2600" spc="-10" dirty="0">
                <a:latin typeface="Constantia"/>
                <a:cs typeface="Constantia"/>
              </a:rPr>
              <a:t>non-conversational, </a:t>
            </a:r>
            <a:r>
              <a:rPr sz="2600" spc="-5" dirty="0">
                <a:latin typeface="Constantia"/>
                <a:cs typeface="Constantia"/>
              </a:rPr>
              <a:t>usually</a:t>
            </a:r>
            <a:r>
              <a:rPr sz="2600" spc="-400" dirty="0">
                <a:latin typeface="Constantia"/>
                <a:cs typeface="Constantia"/>
              </a:rPr>
              <a:t> </a:t>
            </a:r>
            <a:r>
              <a:rPr sz="2600" spc="-5" dirty="0">
                <a:latin typeface="Constantia"/>
                <a:cs typeface="Constantia"/>
              </a:rPr>
              <a:t>impersonal  </a:t>
            </a:r>
            <a:r>
              <a:rPr sz="2600" dirty="0">
                <a:latin typeface="Constantia"/>
                <a:cs typeface="Constantia"/>
              </a:rPr>
              <a:t>and </a:t>
            </a:r>
            <a:r>
              <a:rPr sz="2600" spc="-10" dirty="0">
                <a:latin typeface="Constantia"/>
                <a:cs typeface="Constantia"/>
              </a:rPr>
              <a:t>often contains </a:t>
            </a:r>
            <a:r>
              <a:rPr sz="2600" spc="-5" dirty="0">
                <a:latin typeface="Constantia"/>
                <a:cs typeface="Constantia"/>
              </a:rPr>
              <a:t>long</a:t>
            </a:r>
            <a:r>
              <a:rPr sz="2600" spc="-340" dirty="0">
                <a:latin typeface="Constantia"/>
                <a:cs typeface="Constantia"/>
              </a:rPr>
              <a:t> </a:t>
            </a:r>
            <a:r>
              <a:rPr sz="2600" spc="-15" dirty="0">
                <a:latin typeface="Constantia"/>
                <a:cs typeface="Constantia"/>
              </a:rPr>
              <a:t>sentences.</a:t>
            </a:r>
            <a:endParaRPr sz="2600">
              <a:latin typeface="Constantia"/>
              <a:cs typeface="Constanti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302766" y="1045209"/>
            <a:ext cx="6543040" cy="788035"/>
          </a:xfrm>
          <a:prstGeom prst="rect">
            <a:avLst/>
          </a:prstGeom>
        </p:spPr>
        <p:txBody>
          <a:bodyPr vert="horz" wrap="square" lIns="0" tIns="13335" rIns="0" bIns="0" rtlCol="0">
            <a:spAutoFit/>
          </a:bodyPr>
          <a:lstStyle/>
          <a:p>
            <a:pPr marL="12700">
              <a:lnSpc>
                <a:spcPct val="100000"/>
              </a:lnSpc>
              <a:spcBef>
                <a:spcPts val="105"/>
              </a:spcBef>
            </a:pPr>
            <a:r>
              <a:rPr sz="5000" dirty="0"/>
              <a:t>INFORMAL</a:t>
            </a:r>
            <a:r>
              <a:rPr sz="5000" spc="-70" dirty="0"/>
              <a:t> </a:t>
            </a:r>
            <a:r>
              <a:rPr sz="5000" spc="-5" dirty="0"/>
              <a:t>LANGUAGE</a:t>
            </a:r>
            <a:endParaRPr sz="5000"/>
          </a:p>
        </p:txBody>
      </p:sp>
      <p:sp>
        <p:nvSpPr>
          <p:cNvPr id="8" name="object 8"/>
          <p:cNvSpPr txBox="1"/>
          <p:nvPr/>
        </p:nvSpPr>
        <p:spPr>
          <a:xfrm>
            <a:off x="535940" y="1947418"/>
            <a:ext cx="7424420" cy="1215390"/>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287020" algn="l"/>
              </a:tabLst>
            </a:pPr>
            <a:r>
              <a:rPr sz="2600" spc="-5" dirty="0">
                <a:latin typeface="Constantia"/>
                <a:cs typeface="Constantia"/>
              </a:rPr>
              <a:t>Informal </a:t>
            </a:r>
            <a:r>
              <a:rPr sz="2600" dirty="0">
                <a:latin typeface="Constantia"/>
                <a:cs typeface="Constantia"/>
              </a:rPr>
              <a:t>writing </a:t>
            </a:r>
            <a:r>
              <a:rPr sz="2600" spc="-5" dirty="0">
                <a:latin typeface="Constantia"/>
                <a:cs typeface="Constantia"/>
              </a:rPr>
              <a:t>is </a:t>
            </a:r>
            <a:r>
              <a:rPr sz="2600" spc="-15" dirty="0">
                <a:latin typeface="Constantia"/>
                <a:cs typeface="Constantia"/>
              </a:rPr>
              <a:t>more </a:t>
            </a:r>
            <a:r>
              <a:rPr sz="2600" spc="-10" dirty="0">
                <a:latin typeface="Constantia"/>
                <a:cs typeface="Constantia"/>
              </a:rPr>
              <a:t>characteristic </a:t>
            </a:r>
            <a:r>
              <a:rPr sz="2600" dirty="0">
                <a:latin typeface="Constantia"/>
                <a:cs typeface="Constantia"/>
              </a:rPr>
              <a:t>of</a:t>
            </a:r>
            <a:r>
              <a:rPr sz="2600" spc="-350" dirty="0">
                <a:latin typeface="Constantia"/>
                <a:cs typeface="Constantia"/>
              </a:rPr>
              <a:t> </a:t>
            </a:r>
            <a:r>
              <a:rPr sz="2600" dirty="0">
                <a:latin typeface="Constantia"/>
                <a:cs typeface="Constantia"/>
              </a:rPr>
              <a:t>business  writing</a:t>
            </a:r>
            <a:r>
              <a:rPr sz="2600" spc="-85" dirty="0">
                <a:latin typeface="Constantia"/>
                <a:cs typeface="Constantia"/>
              </a:rPr>
              <a:t> </a:t>
            </a:r>
            <a:r>
              <a:rPr sz="2600" dirty="0">
                <a:latin typeface="Constantia"/>
                <a:cs typeface="Constantia"/>
              </a:rPr>
              <a:t>as</a:t>
            </a:r>
            <a:r>
              <a:rPr sz="2600" spc="-135" dirty="0">
                <a:latin typeface="Constantia"/>
                <a:cs typeface="Constantia"/>
              </a:rPr>
              <a:t> </a:t>
            </a:r>
            <a:r>
              <a:rPr sz="2600" spc="-20" dirty="0">
                <a:latin typeface="Constantia"/>
                <a:cs typeface="Constantia"/>
              </a:rPr>
              <a:t>words</a:t>
            </a:r>
            <a:r>
              <a:rPr sz="2600" spc="-140" dirty="0">
                <a:latin typeface="Constantia"/>
                <a:cs typeface="Constantia"/>
              </a:rPr>
              <a:t> </a:t>
            </a:r>
            <a:r>
              <a:rPr sz="2600" spc="-15" dirty="0">
                <a:latin typeface="Constantia"/>
                <a:cs typeface="Constantia"/>
              </a:rPr>
              <a:t>are</a:t>
            </a:r>
            <a:r>
              <a:rPr sz="2600" spc="-120" dirty="0">
                <a:latin typeface="Constantia"/>
                <a:cs typeface="Constantia"/>
              </a:rPr>
              <a:t> </a:t>
            </a:r>
            <a:r>
              <a:rPr sz="2600" dirty="0">
                <a:latin typeface="Constantia"/>
                <a:cs typeface="Constantia"/>
              </a:rPr>
              <a:t>short,</a:t>
            </a:r>
            <a:r>
              <a:rPr sz="2600" spc="-90" dirty="0">
                <a:latin typeface="Constantia"/>
                <a:cs typeface="Constantia"/>
              </a:rPr>
              <a:t> </a:t>
            </a:r>
            <a:r>
              <a:rPr sz="2600" spc="-10" dirty="0">
                <a:latin typeface="Constantia"/>
                <a:cs typeface="Constantia"/>
              </a:rPr>
              <a:t>well-known</a:t>
            </a:r>
            <a:r>
              <a:rPr sz="2600" spc="-150" dirty="0">
                <a:latin typeface="Constantia"/>
                <a:cs typeface="Constantia"/>
              </a:rPr>
              <a:t> </a:t>
            </a:r>
            <a:r>
              <a:rPr sz="2600" dirty="0">
                <a:latin typeface="Constantia"/>
                <a:cs typeface="Constantia"/>
              </a:rPr>
              <a:t>and</a:t>
            </a:r>
            <a:endParaRPr sz="2600">
              <a:latin typeface="Constantia"/>
              <a:cs typeface="Constantia"/>
            </a:endParaRPr>
          </a:p>
          <a:p>
            <a:pPr marL="286385">
              <a:lnSpc>
                <a:spcPct val="100000"/>
              </a:lnSpc>
            </a:pPr>
            <a:r>
              <a:rPr sz="2600" spc="-15" dirty="0">
                <a:latin typeface="Constantia"/>
                <a:cs typeface="Constantia"/>
              </a:rPr>
              <a:t>conversational…</a:t>
            </a:r>
            <a:r>
              <a:rPr sz="2600" spc="-105" dirty="0">
                <a:latin typeface="Constantia"/>
                <a:cs typeface="Constantia"/>
              </a:rPr>
              <a:t> </a:t>
            </a:r>
            <a:r>
              <a:rPr sz="2600" spc="-10" dirty="0">
                <a:latin typeface="Constantia"/>
                <a:cs typeface="Constantia"/>
              </a:rPr>
              <a:t>As,</a:t>
            </a:r>
            <a:endParaRPr sz="2600">
              <a:latin typeface="Constantia"/>
              <a:cs typeface="Constantia"/>
            </a:endParaRPr>
          </a:p>
        </p:txBody>
      </p:sp>
      <p:sp>
        <p:nvSpPr>
          <p:cNvPr id="9" name="object 9"/>
          <p:cNvSpPr txBox="1"/>
          <p:nvPr/>
        </p:nvSpPr>
        <p:spPr>
          <a:xfrm>
            <a:off x="535940" y="3152484"/>
            <a:ext cx="2239010" cy="2863850"/>
          </a:xfrm>
          <a:prstGeom prst="rect">
            <a:avLst/>
          </a:prstGeom>
        </p:spPr>
        <p:txBody>
          <a:bodyPr vert="horz" wrap="square" lIns="0" tIns="6350" rIns="0" bIns="0" rtlCol="0">
            <a:spAutoFit/>
          </a:bodyPr>
          <a:lstStyle/>
          <a:p>
            <a:pPr marL="12700" marR="5080">
              <a:lnSpc>
                <a:spcPct val="119500"/>
              </a:lnSpc>
              <a:spcBef>
                <a:spcPts val="50"/>
              </a:spcBef>
            </a:pPr>
            <a:r>
              <a:rPr sz="2600" spc="-5" dirty="0">
                <a:solidFill>
                  <a:srgbClr val="04607A"/>
                </a:solidFill>
                <a:latin typeface="Algerian"/>
                <a:cs typeface="Algerian"/>
              </a:rPr>
              <a:t>More</a:t>
            </a:r>
            <a:r>
              <a:rPr sz="2600" spc="-90" dirty="0">
                <a:solidFill>
                  <a:srgbClr val="04607A"/>
                </a:solidFill>
                <a:latin typeface="Algerian"/>
                <a:cs typeface="Algerian"/>
              </a:rPr>
              <a:t> </a:t>
            </a:r>
            <a:r>
              <a:rPr sz="2600" spc="-5" dirty="0">
                <a:solidFill>
                  <a:srgbClr val="04607A"/>
                </a:solidFill>
                <a:latin typeface="Algerian"/>
                <a:cs typeface="Algerian"/>
              </a:rPr>
              <a:t>Formal  </a:t>
            </a:r>
            <a:r>
              <a:rPr sz="2600" spc="-10" dirty="0">
                <a:latin typeface="Constantia"/>
                <a:cs typeface="Constantia"/>
              </a:rPr>
              <a:t>Participate  </a:t>
            </a:r>
            <a:r>
              <a:rPr sz="2600" spc="-15" dirty="0">
                <a:latin typeface="Constantia"/>
                <a:cs typeface="Constantia"/>
              </a:rPr>
              <a:t>Procure  Endeavor  </a:t>
            </a:r>
            <a:r>
              <a:rPr sz="2600" spc="-5" dirty="0">
                <a:latin typeface="Constantia"/>
                <a:cs typeface="Constantia"/>
              </a:rPr>
              <a:t>Edifice</a:t>
            </a:r>
            <a:endParaRPr sz="2600">
              <a:latin typeface="Constantia"/>
              <a:cs typeface="Constantia"/>
            </a:endParaRPr>
          </a:p>
          <a:p>
            <a:pPr marL="12700">
              <a:lnSpc>
                <a:spcPct val="100000"/>
              </a:lnSpc>
              <a:spcBef>
                <a:spcPts val="630"/>
              </a:spcBef>
            </a:pPr>
            <a:r>
              <a:rPr sz="2600" dirty="0">
                <a:latin typeface="Constantia"/>
                <a:cs typeface="Constantia"/>
              </a:rPr>
              <a:t>Deem</a:t>
            </a:r>
            <a:endParaRPr sz="2600">
              <a:latin typeface="Constantia"/>
              <a:cs typeface="Constantia"/>
            </a:endParaRPr>
          </a:p>
        </p:txBody>
      </p:sp>
      <p:sp>
        <p:nvSpPr>
          <p:cNvPr id="10" name="object 10"/>
          <p:cNvSpPr txBox="1"/>
          <p:nvPr/>
        </p:nvSpPr>
        <p:spPr>
          <a:xfrm>
            <a:off x="4067134" y="3152484"/>
            <a:ext cx="2131060" cy="2863850"/>
          </a:xfrm>
          <a:prstGeom prst="rect">
            <a:avLst/>
          </a:prstGeom>
        </p:spPr>
        <p:txBody>
          <a:bodyPr vert="horz" wrap="square" lIns="0" tIns="83820" rIns="0" bIns="0" rtlCol="0">
            <a:spAutoFit/>
          </a:bodyPr>
          <a:lstStyle/>
          <a:p>
            <a:pPr marL="13970">
              <a:lnSpc>
                <a:spcPct val="100000"/>
              </a:lnSpc>
              <a:spcBef>
                <a:spcPts val="660"/>
              </a:spcBef>
            </a:pPr>
            <a:r>
              <a:rPr sz="2600" spc="-5" dirty="0">
                <a:solidFill>
                  <a:srgbClr val="04607A"/>
                </a:solidFill>
                <a:latin typeface="Algerian"/>
                <a:cs typeface="Algerian"/>
              </a:rPr>
              <a:t>Less</a:t>
            </a:r>
            <a:r>
              <a:rPr sz="2600" spc="-85" dirty="0">
                <a:solidFill>
                  <a:srgbClr val="04607A"/>
                </a:solidFill>
                <a:latin typeface="Algerian"/>
                <a:cs typeface="Algerian"/>
              </a:rPr>
              <a:t> </a:t>
            </a:r>
            <a:r>
              <a:rPr sz="2600" spc="-5" dirty="0">
                <a:solidFill>
                  <a:srgbClr val="04607A"/>
                </a:solidFill>
                <a:latin typeface="Algerian"/>
                <a:cs typeface="Algerian"/>
              </a:rPr>
              <a:t>Formal</a:t>
            </a:r>
            <a:endParaRPr sz="2600">
              <a:latin typeface="Algerian"/>
              <a:cs typeface="Algerian"/>
            </a:endParaRPr>
          </a:p>
          <a:p>
            <a:pPr marL="32384" marR="1491615" indent="45085">
              <a:lnSpc>
                <a:spcPts val="3740"/>
              </a:lnSpc>
              <a:spcBef>
                <a:spcPts val="175"/>
              </a:spcBef>
            </a:pPr>
            <a:r>
              <a:rPr sz="2600" spc="-5" dirty="0">
                <a:latin typeface="Constantia"/>
                <a:cs typeface="Constantia"/>
              </a:rPr>
              <a:t>join  </a:t>
            </a:r>
            <a:r>
              <a:rPr sz="2600" spc="-20" dirty="0">
                <a:latin typeface="Constantia"/>
                <a:cs typeface="Constantia"/>
              </a:rPr>
              <a:t>get  </a:t>
            </a:r>
            <a:r>
              <a:rPr sz="2600" spc="10" dirty="0">
                <a:latin typeface="Constantia"/>
                <a:cs typeface="Constantia"/>
              </a:rPr>
              <a:t>try</a:t>
            </a:r>
            <a:endParaRPr sz="2600">
              <a:latin typeface="Constantia"/>
              <a:cs typeface="Constantia"/>
            </a:endParaRPr>
          </a:p>
          <a:p>
            <a:pPr marL="48260" marR="909319" indent="-36195">
              <a:lnSpc>
                <a:spcPts val="3750"/>
              </a:lnSpc>
              <a:spcBef>
                <a:spcPts val="5"/>
              </a:spcBef>
            </a:pPr>
            <a:r>
              <a:rPr sz="2600" dirty="0">
                <a:latin typeface="Constantia"/>
                <a:cs typeface="Constantia"/>
              </a:rPr>
              <a:t>b</a:t>
            </a:r>
            <a:r>
              <a:rPr sz="2600" spc="-5" dirty="0">
                <a:latin typeface="Constantia"/>
                <a:cs typeface="Constantia"/>
              </a:rPr>
              <a:t>uilding  think</a:t>
            </a:r>
            <a:endParaRPr sz="2600">
              <a:latin typeface="Constantia"/>
              <a:cs typeface="Constanti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619759" y="1045209"/>
            <a:ext cx="7907020" cy="788035"/>
          </a:xfrm>
          <a:prstGeom prst="rect">
            <a:avLst/>
          </a:prstGeom>
        </p:spPr>
        <p:txBody>
          <a:bodyPr vert="horz" wrap="square" lIns="0" tIns="13335" rIns="0" bIns="0" rtlCol="0">
            <a:spAutoFit/>
          </a:bodyPr>
          <a:lstStyle/>
          <a:p>
            <a:pPr marL="12700">
              <a:lnSpc>
                <a:spcPct val="100000"/>
              </a:lnSpc>
              <a:spcBef>
                <a:spcPts val="105"/>
              </a:spcBef>
            </a:pPr>
            <a:r>
              <a:rPr sz="5000" dirty="0"/>
              <a:t>SUBSTANDARD</a:t>
            </a:r>
            <a:r>
              <a:rPr sz="5000" spc="-80" dirty="0"/>
              <a:t> </a:t>
            </a:r>
            <a:r>
              <a:rPr sz="5000" spc="-5" dirty="0"/>
              <a:t>LANGUAGE</a:t>
            </a:r>
            <a:endParaRPr sz="5000"/>
          </a:p>
        </p:txBody>
      </p:sp>
      <p:sp>
        <p:nvSpPr>
          <p:cNvPr id="8" name="object 8"/>
          <p:cNvSpPr txBox="1"/>
          <p:nvPr/>
        </p:nvSpPr>
        <p:spPr>
          <a:xfrm>
            <a:off x="535940" y="1907794"/>
            <a:ext cx="8035290" cy="1136015"/>
          </a:xfrm>
          <a:prstGeom prst="rect">
            <a:avLst/>
          </a:prstGeom>
        </p:spPr>
        <p:txBody>
          <a:bodyPr vert="horz" wrap="square" lIns="0" tIns="52705" rIns="0" bIns="0" rtlCol="0">
            <a:spAutoFit/>
          </a:bodyPr>
          <a:lstStyle/>
          <a:p>
            <a:pPr marL="286385" marR="5080" indent="-274320">
              <a:lnSpc>
                <a:spcPct val="90000"/>
              </a:lnSpc>
              <a:spcBef>
                <a:spcPts val="415"/>
              </a:spcBef>
              <a:buClr>
                <a:srgbClr val="0AD0D9"/>
              </a:buClr>
              <a:buSzPct val="94230"/>
              <a:buFont typeface="Wingdings 2"/>
              <a:buChar char=""/>
              <a:tabLst>
                <a:tab pos="287020" algn="l"/>
              </a:tabLst>
            </a:pPr>
            <a:r>
              <a:rPr sz="2600" spc="-40" dirty="0">
                <a:latin typeface="Constantia"/>
                <a:cs typeface="Constantia"/>
              </a:rPr>
              <a:t>Avoid </a:t>
            </a:r>
            <a:r>
              <a:rPr sz="2600" spc="-5" dirty="0">
                <a:latin typeface="Constantia"/>
                <a:cs typeface="Constantia"/>
              </a:rPr>
              <a:t>using </a:t>
            </a:r>
            <a:r>
              <a:rPr sz="2600" spc="-15" dirty="0">
                <a:latin typeface="Constantia"/>
                <a:cs typeface="Constantia"/>
              </a:rPr>
              <a:t>incorrect </a:t>
            </a:r>
            <a:r>
              <a:rPr sz="2600" spc="-25" dirty="0">
                <a:latin typeface="Constantia"/>
                <a:cs typeface="Constantia"/>
              </a:rPr>
              <a:t>words, </a:t>
            </a:r>
            <a:r>
              <a:rPr sz="2600" spc="-15" dirty="0">
                <a:latin typeface="Constantia"/>
                <a:cs typeface="Constantia"/>
              </a:rPr>
              <a:t>incorrect </a:t>
            </a:r>
            <a:r>
              <a:rPr sz="2600" spc="-35" dirty="0">
                <a:latin typeface="Constantia"/>
                <a:cs typeface="Constantia"/>
              </a:rPr>
              <a:t>grammar,</a:t>
            </a:r>
            <a:r>
              <a:rPr sz="2600" spc="-240" dirty="0">
                <a:latin typeface="Constantia"/>
                <a:cs typeface="Constantia"/>
              </a:rPr>
              <a:t> </a:t>
            </a:r>
            <a:r>
              <a:rPr sz="2600" dirty="0">
                <a:latin typeface="Constantia"/>
                <a:cs typeface="Constantia"/>
              </a:rPr>
              <a:t>faulty  </a:t>
            </a:r>
            <a:r>
              <a:rPr sz="2600" spc="-10" dirty="0">
                <a:latin typeface="Constantia"/>
                <a:cs typeface="Constantia"/>
              </a:rPr>
              <a:t>pronunciation </a:t>
            </a:r>
            <a:r>
              <a:rPr sz="2600" dirty="0">
                <a:latin typeface="Constantia"/>
                <a:cs typeface="Constantia"/>
              </a:rPr>
              <a:t>,all </a:t>
            </a:r>
            <a:r>
              <a:rPr sz="2600" spc="-10" dirty="0">
                <a:latin typeface="Constantia"/>
                <a:cs typeface="Constantia"/>
              </a:rPr>
              <a:t>suggest </a:t>
            </a:r>
            <a:r>
              <a:rPr sz="2600" dirty="0">
                <a:latin typeface="Constantia"/>
                <a:cs typeface="Constantia"/>
              </a:rPr>
              <a:t>an </a:t>
            </a:r>
            <a:r>
              <a:rPr sz="2600" spc="-5" dirty="0">
                <a:latin typeface="Constantia"/>
                <a:cs typeface="Constantia"/>
              </a:rPr>
              <a:t>inability </a:t>
            </a:r>
            <a:r>
              <a:rPr sz="2600" spc="-20" dirty="0">
                <a:latin typeface="Constantia"/>
                <a:cs typeface="Constantia"/>
              </a:rPr>
              <a:t>to </a:t>
            </a:r>
            <a:r>
              <a:rPr sz="2600" spc="-5" dirty="0">
                <a:latin typeface="Constantia"/>
                <a:cs typeface="Constantia"/>
              </a:rPr>
              <a:t>use </a:t>
            </a:r>
            <a:r>
              <a:rPr sz="2600" spc="-20" dirty="0">
                <a:latin typeface="Constantia"/>
                <a:cs typeface="Constantia"/>
              </a:rPr>
              <a:t>good  </a:t>
            </a:r>
            <a:r>
              <a:rPr sz="2600" spc="-5" dirty="0">
                <a:latin typeface="Constantia"/>
                <a:cs typeface="Constantia"/>
              </a:rPr>
              <a:t>English.</a:t>
            </a:r>
            <a:endParaRPr sz="2600">
              <a:latin typeface="Constantia"/>
              <a:cs typeface="Constantia"/>
            </a:endParaRPr>
          </a:p>
        </p:txBody>
      </p:sp>
      <p:sp>
        <p:nvSpPr>
          <p:cNvPr id="9" name="object 9"/>
          <p:cNvSpPr txBox="1"/>
          <p:nvPr/>
        </p:nvSpPr>
        <p:spPr>
          <a:xfrm>
            <a:off x="535940" y="3021304"/>
            <a:ext cx="2407920" cy="3074035"/>
          </a:xfrm>
          <a:prstGeom prst="rect">
            <a:avLst/>
          </a:prstGeom>
        </p:spPr>
        <p:txBody>
          <a:bodyPr vert="horz" wrap="square" lIns="0" tIns="50800" rIns="0" bIns="0" rtlCol="0">
            <a:spAutoFit/>
          </a:bodyPr>
          <a:lstStyle/>
          <a:p>
            <a:pPr marL="12700">
              <a:lnSpc>
                <a:spcPct val="100000"/>
              </a:lnSpc>
              <a:spcBef>
                <a:spcPts val="400"/>
              </a:spcBef>
            </a:pPr>
            <a:r>
              <a:rPr sz="2600" spc="-5" dirty="0">
                <a:solidFill>
                  <a:srgbClr val="04607A"/>
                </a:solidFill>
                <a:latin typeface="Algerian"/>
                <a:cs typeface="Algerian"/>
              </a:rPr>
              <a:t>SUBSTANDARD</a:t>
            </a:r>
            <a:endParaRPr sz="2600">
              <a:latin typeface="Algerian"/>
              <a:cs typeface="Algerian"/>
            </a:endParaRPr>
          </a:p>
          <a:p>
            <a:pPr marL="287020" indent="-274320">
              <a:lnSpc>
                <a:spcPct val="100000"/>
              </a:lnSpc>
              <a:spcBef>
                <a:spcPts val="300"/>
              </a:spcBef>
              <a:buClr>
                <a:srgbClr val="0AD0D9"/>
              </a:buClr>
              <a:buSzPct val="94230"/>
              <a:buFont typeface="Wingdings"/>
              <a:buChar char=""/>
              <a:tabLst>
                <a:tab pos="287020" algn="l"/>
              </a:tabLst>
            </a:pPr>
            <a:r>
              <a:rPr sz="2600" spc="-40" dirty="0">
                <a:latin typeface="Constantia"/>
                <a:cs typeface="Constantia"/>
              </a:rPr>
              <a:t>Ain’t</a:t>
            </a:r>
            <a:endParaRPr sz="2600">
              <a:latin typeface="Constantia"/>
              <a:cs typeface="Constantia"/>
            </a:endParaRPr>
          </a:p>
          <a:p>
            <a:pPr marL="287020" indent="-274320">
              <a:lnSpc>
                <a:spcPct val="100000"/>
              </a:lnSpc>
              <a:spcBef>
                <a:spcPts val="310"/>
              </a:spcBef>
              <a:buClr>
                <a:srgbClr val="0AD0D9"/>
              </a:buClr>
              <a:buSzPct val="94230"/>
              <a:buFont typeface="Wingdings"/>
              <a:buChar char=""/>
              <a:tabLst>
                <a:tab pos="287020" algn="l"/>
              </a:tabLst>
            </a:pPr>
            <a:r>
              <a:rPr sz="2600" spc="-40" dirty="0">
                <a:latin typeface="Constantia"/>
                <a:cs typeface="Constantia"/>
              </a:rPr>
              <a:t>Can’t</a:t>
            </a:r>
            <a:r>
              <a:rPr sz="2600" spc="-114" dirty="0">
                <a:latin typeface="Constantia"/>
                <a:cs typeface="Constantia"/>
              </a:rPr>
              <a:t> </a:t>
            </a:r>
            <a:r>
              <a:rPr sz="2600" spc="-10" dirty="0">
                <a:latin typeface="Constantia"/>
                <a:cs typeface="Constantia"/>
              </a:rPr>
              <a:t>hardly</a:t>
            </a:r>
            <a:endParaRPr sz="2600">
              <a:latin typeface="Constantia"/>
              <a:cs typeface="Constantia"/>
            </a:endParaRPr>
          </a:p>
          <a:p>
            <a:pPr marL="287020" indent="-274320">
              <a:lnSpc>
                <a:spcPct val="100000"/>
              </a:lnSpc>
              <a:spcBef>
                <a:spcPts val="315"/>
              </a:spcBef>
              <a:buClr>
                <a:srgbClr val="0AD0D9"/>
              </a:buClr>
              <a:buSzPct val="94230"/>
              <a:buFont typeface="Wingdings"/>
              <a:buChar char=""/>
              <a:tabLst>
                <a:tab pos="287020" algn="l"/>
              </a:tabLst>
            </a:pPr>
            <a:r>
              <a:rPr sz="2600" spc="-5" dirty="0">
                <a:latin typeface="Constantia"/>
                <a:cs typeface="Constantia"/>
              </a:rPr>
              <a:t>Aim </a:t>
            </a:r>
            <a:r>
              <a:rPr sz="2600" dirty="0">
                <a:latin typeface="Constantia"/>
                <a:cs typeface="Constantia"/>
              </a:rPr>
              <a:t>at</a:t>
            </a:r>
            <a:r>
              <a:rPr sz="2600" spc="-290" dirty="0">
                <a:latin typeface="Constantia"/>
                <a:cs typeface="Constantia"/>
              </a:rPr>
              <a:t> </a:t>
            </a:r>
            <a:r>
              <a:rPr sz="2600" spc="-15" dirty="0">
                <a:latin typeface="Constantia"/>
                <a:cs typeface="Constantia"/>
              </a:rPr>
              <a:t>proving</a:t>
            </a:r>
            <a:endParaRPr sz="2600">
              <a:latin typeface="Constantia"/>
              <a:cs typeface="Constantia"/>
            </a:endParaRPr>
          </a:p>
          <a:p>
            <a:pPr marL="287020" indent="-274320">
              <a:lnSpc>
                <a:spcPct val="100000"/>
              </a:lnSpc>
              <a:spcBef>
                <a:spcPts val="310"/>
              </a:spcBef>
              <a:buClr>
                <a:srgbClr val="0AD0D9"/>
              </a:buClr>
              <a:buSzPct val="94230"/>
              <a:buFont typeface="Wingdings"/>
              <a:buChar char=""/>
              <a:tabLst>
                <a:tab pos="287020" algn="l"/>
              </a:tabLst>
            </a:pPr>
            <a:r>
              <a:rPr sz="2600" spc="-10" dirty="0">
                <a:latin typeface="Constantia"/>
                <a:cs typeface="Constantia"/>
              </a:rPr>
              <a:t>Irregardless</a:t>
            </a:r>
            <a:endParaRPr sz="2600">
              <a:latin typeface="Constantia"/>
              <a:cs typeface="Constantia"/>
            </a:endParaRPr>
          </a:p>
          <a:p>
            <a:pPr marL="287020" indent="-274320">
              <a:lnSpc>
                <a:spcPct val="100000"/>
              </a:lnSpc>
              <a:spcBef>
                <a:spcPts val="315"/>
              </a:spcBef>
              <a:buClr>
                <a:srgbClr val="0AD0D9"/>
              </a:buClr>
              <a:buSzPct val="94230"/>
              <a:buFont typeface="Wingdings"/>
              <a:buChar char=""/>
              <a:tabLst>
                <a:tab pos="287020" algn="l"/>
              </a:tabLst>
            </a:pPr>
            <a:r>
              <a:rPr sz="2600" spc="-5" dirty="0">
                <a:latin typeface="Constantia"/>
                <a:cs typeface="Constantia"/>
              </a:rPr>
              <a:t>Brung</a:t>
            </a:r>
            <a:endParaRPr sz="2600">
              <a:latin typeface="Constantia"/>
              <a:cs typeface="Constantia"/>
            </a:endParaRPr>
          </a:p>
          <a:p>
            <a:pPr marL="287020" indent="-274320">
              <a:lnSpc>
                <a:spcPct val="100000"/>
              </a:lnSpc>
              <a:spcBef>
                <a:spcPts val="310"/>
              </a:spcBef>
              <a:buClr>
                <a:srgbClr val="0AD0D9"/>
              </a:buClr>
              <a:buSzPct val="94230"/>
              <a:buFont typeface="Wingdings"/>
              <a:buChar char=""/>
              <a:tabLst>
                <a:tab pos="287020" algn="l"/>
              </a:tabLst>
            </a:pPr>
            <a:r>
              <a:rPr sz="2600" dirty="0">
                <a:latin typeface="Constantia"/>
                <a:cs typeface="Constantia"/>
              </a:rPr>
              <a:t>Should</a:t>
            </a:r>
            <a:r>
              <a:rPr sz="2600" spc="-114" dirty="0">
                <a:latin typeface="Constantia"/>
                <a:cs typeface="Constantia"/>
              </a:rPr>
              <a:t> </a:t>
            </a:r>
            <a:r>
              <a:rPr sz="2600" dirty="0">
                <a:latin typeface="Constantia"/>
                <a:cs typeface="Constantia"/>
              </a:rPr>
              <a:t>of</a:t>
            </a:r>
            <a:endParaRPr sz="2600">
              <a:latin typeface="Constantia"/>
              <a:cs typeface="Constantia"/>
            </a:endParaRPr>
          </a:p>
        </p:txBody>
      </p:sp>
      <p:sp>
        <p:nvSpPr>
          <p:cNvPr id="10" name="object 10"/>
          <p:cNvSpPr txBox="1"/>
          <p:nvPr/>
        </p:nvSpPr>
        <p:spPr>
          <a:xfrm>
            <a:off x="5204840" y="3021304"/>
            <a:ext cx="3046095" cy="3074035"/>
          </a:xfrm>
          <a:prstGeom prst="rect">
            <a:avLst/>
          </a:prstGeom>
        </p:spPr>
        <p:txBody>
          <a:bodyPr vert="horz" wrap="square" lIns="0" tIns="50800" rIns="0" bIns="0" rtlCol="0">
            <a:spAutoFit/>
          </a:bodyPr>
          <a:lstStyle/>
          <a:p>
            <a:pPr marL="12700">
              <a:lnSpc>
                <a:spcPct val="100000"/>
              </a:lnSpc>
              <a:spcBef>
                <a:spcPts val="400"/>
              </a:spcBef>
            </a:pPr>
            <a:r>
              <a:rPr sz="2600" spc="-5" dirty="0">
                <a:solidFill>
                  <a:srgbClr val="04607A"/>
                </a:solidFill>
                <a:latin typeface="Algerian"/>
                <a:cs typeface="Algerian"/>
              </a:rPr>
              <a:t>MORE</a:t>
            </a:r>
            <a:r>
              <a:rPr sz="2600" spc="-85" dirty="0">
                <a:solidFill>
                  <a:srgbClr val="04607A"/>
                </a:solidFill>
                <a:latin typeface="Algerian"/>
                <a:cs typeface="Algerian"/>
              </a:rPr>
              <a:t> </a:t>
            </a:r>
            <a:r>
              <a:rPr sz="2600" dirty="0">
                <a:solidFill>
                  <a:srgbClr val="04607A"/>
                </a:solidFill>
                <a:latin typeface="Algerian"/>
                <a:cs typeface="Algerian"/>
              </a:rPr>
              <a:t>ACCEPTABLE</a:t>
            </a:r>
            <a:endParaRPr sz="2600">
              <a:latin typeface="Algerian"/>
              <a:cs typeface="Algerian"/>
            </a:endParaRPr>
          </a:p>
          <a:p>
            <a:pPr marL="440690" marR="835025" indent="-35560">
              <a:lnSpc>
                <a:spcPts val="3429"/>
              </a:lnSpc>
              <a:spcBef>
                <a:spcPts val="155"/>
              </a:spcBef>
            </a:pPr>
            <a:r>
              <a:rPr sz="2600" spc="-35" dirty="0">
                <a:latin typeface="Constantia"/>
                <a:cs typeface="Constantia"/>
              </a:rPr>
              <a:t>isn’t, aren’t  </a:t>
            </a:r>
            <a:r>
              <a:rPr sz="2600" spc="-5" dirty="0">
                <a:latin typeface="Constantia"/>
                <a:cs typeface="Constantia"/>
              </a:rPr>
              <a:t>can</a:t>
            </a:r>
            <a:r>
              <a:rPr sz="2600" spc="-110" dirty="0">
                <a:latin typeface="Constantia"/>
                <a:cs typeface="Constantia"/>
              </a:rPr>
              <a:t> </a:t>
            </a:r>
            <a:r>
              <a:rPr sz="2600" spc="-15" dirty="0">
                <a:latin typeface="Constantia"/>
                <a:cs typeface="Constantia"/>
              </a:rPr>
              <a:t>hardly</a:t>
            </a:r>
            <a:endParaRPr sz="2600">
              <a:latin typeface="Constantia"/>
              <a:cs typeface="Constantia"/>
            </a:endParaRPr>
          </a:p>
          <a:p>
            <a:pPr marL="500380" marR="835025" indent="-59690">
              <a:lnSpc>
                <a:spcPts val="3429"/>
              </a:lnSpc>
              <a:spcBef>
                <a:spcPts val="5"/>
              </a:spcBef>
            </a:pPr>
            <a:r>
              <a:rPr sz="2600" dirty="0">
                <a:latin typeface="Constantia"/>
                <a:cs typeface="Constantia"/>
              </a:rPr>
              <a:t>aim </a:t>
            </a:r>
            <a:r>
              <a:rPr sz="2600" spc="-20" dirty="0">
                <a:latin typeface="Constantia"/>
                <a:cs typeface="Constantia"/>
              </a:rPr>
              <a:t>to</a:t>
            </a:r>
            <a:r>
              <a:rPr sz="2600" spc="-275" dirty="0">
                <a:latin typeface="Constantia"/>
                <a:cs typeface="Constantia"/>
              </a:rPr>
              <a:t> </a:t>
            </a:r>
            <a:r>
              <a:rPr sz="2600" spc="-30" dirty="0">
                <a:latin typeface="Constantia"/>
                <a:cs typeface="Constantia"/>
              </a:rPr>
              <a:t>prove  </a:t>
            </a:r>
            <a:r>
              <a:rPr sz="2600" spc="-10" dirty="0">
                <a:latin typeface="Constantia"/>
                <a:cs typeface="Constantia"/>
              </a:rPr>
              <a:t>regardless</a:t>
            </a:r>
            <a:endParaRPr sz="2600">
              <a:latin typeface="Constantia"/>
              <a:cs typeface="Constantia"/>
            </a:endParaRPr>
          </a:p>
          <a:p>
            <a:pPr marL="527685" marR="803910" indent="5715">
              <a:lnSpc>
                <a:spcPts val="3429"/>
              </a:lnSpc>
              <a:spcBef>
                <a:spcPts val="5"/>
              </a:spcBef>
            </a:pPr>
            <a:r>
              <a:rPr sz="2600" spc="-10" dirty="0">
                <a:latin typeface="Constantia"/>
                <a:cs typeface="Constantia"/>
              </a:rPr>
              <a:t>brought  </a:t>
            </a:r>
            <a:r>
              <a:rPr sz="2600" dirty="0">
                <a:latin typeface="Constantia"/>
                <a:cs typeface="Constantia"/>
              </a:rPr>
              <a:t>should</a:t>
            </a:r>
            <a:r>
              <a:rPr sz="2600" spc="-114" dirty="0">
                <a:latin typeface="Constantia"/>
                <a:cs typeface="Constantia"/>
              </a:rPr>
              <a:t> </a:t>
            </a:r>
            <a:r>
              <a:rPr sz="2600" spc="-30" dirty="0">
                <a:latin typeface="Constantia"/>
                <a:cs typeface="Constantia"/>
              </a:rPr>
              <a:t>have</a:t>
            </a:r>
            <a:endParaRPr sz="2600">
              <a:latin typeface="Constantia"/>
              <a:cs typeface="Constanti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69036" rIns="0" bIns="0" rtlCol="0">
            <a:spAutoFit/>
          </a:bodyPr>
          <a:lstStyle/>
          <a:p>
            <a:pPr marL="1873250" marR="5080" indent="-1443355">
              <a:lnSpc>
                <a:spcPct val="100000"/>
              </a:lnSpc>
              <a:spcBef>
                <a:spcPts val="95"/>
              </a:spcBef>
            </a:pPr>
            <a:r>
              <a:rPr sz="4000" spc="-5" dirty="0"/>
              <a:t>CHECK ACCURACY OF </a:t>
            </a:r>
            <a:r>
              <a:rPr sz="4000" spc="-10" dirty="0"/>
              <a:t>FIGURES,  FACTS </a:t>
            </a:r>
            <a:r>
              <a:rPr sz="4000" spc="-5" dirty="0"/>
              <a:t>AND</a:t>
            </a:r>
            <a:r>
              <a:rPr sz="4000" spc="-15" dirty="0"/>
              <a:t> </a:t>
            </a:r>
            <a:r>
              <a:rPr sz="4000" spc="-10" dirty="0"/>
              <a:t>WORDS</a:t>
            </a:r>
            <a:endParaRPr sz="4000"/>
          </a:p>
        </p:txBody>
      </p:sp>
      <p:sp>
        <p:nvSpPr>
          <p:cNvPr id="8" name="object 8"/>
          <p:cNvSpPr txBox="1"/>
          <p:nvPr/>
        </p:nvSpPr>
        <p:spPr>
          <a:xfrm>
            <a:off x="535940" y="1947418"/>
            <a:ext cx="7986395" cy="3989704"/>
          </a:xfrm>
          <a:prstGeom prst="rect">
            <a:avLst/>
          </a:prstGeom>
        </p:spPr>
        <p:txBody>
          <a:bodyPr vert="horz" wrap="square" lIns="0" tIns="13335" rIns="0" bIns="0" rtlCol="0">
            <a:spAutoFit/>
          </a:bodyPr>
          <a:lstStyle/>
          <a:p>
            <a:pPr marL="286385" marR="480059" indent="-274320">
              <a:lnSpc>
                <a:spcPct val="100000"/>
              </a:lnSpc>
              <a:spcBef>
                <a:spcPts val="105"/>
              </a:spcBef>
              <a:buClr>
                <a:srgbClr val="0AD0D9"/>
              </a:buClr>
              <a:buSzPct val="94230"/>
              <a:buFont typeface="Wingdings 2"/>
              <a:buChar char=""/>
              <a:tabLst>
                <a:tab pos="287020" algn="l"/>
              </a:tabLst>
            </a:pPr>
            <a:r>
              <a:rPr sz="2600" spc="-10" dirty="0">
                <a:latin typeface="Constantia"/>
                <a:cs typeface="Constantia"/>
              </a:rPr>
              <a:t>Data</a:t>
            </a:r>
            <a:r>
              <a:rPr sz="2600" spc="-150" dirty="0">
                <a:latin typeface="Constantia"/>
                <a:cs typeface="Constantia"/>
              </a:rPr>
              <a:t> </a:t>
            </a:r>
            <a:r>
              <a:rPr sz="2600" dirty="0">
                <a:latin typeface="Constantia"/>
                <a:cs typeface="Constantia"/>
              </a:rPr>
              <a:t>and</a:t>
            </a:r>
            <a:r>
              <a:rPr sz="2600" spc="-10" dirty="0">
                <a:latin typeface="Constantia"/>
                <a:cs typeface="Constantia"/>
              </a:rPr>
              <a:t> </a:t>
            </a:r>
            <a:r>
              <a:rPr sz="2600" spc="-5" dirty="0">
                <a:latin typeface="Constantia"/>
                <a:cs typeface="Constantia"/>
              </a:rPr>
              <a:t>information</a:t>
            </a:r>
            <a:r>
              <a:rPr sz="2600" spc="-105" dirty="0">
                <a:latin typeface="Constantia"/>
                <a:cs typeface="Constantia"/>
              </a:rPr>
              <a:t> </a:t>
            </a:r>
            <a:r>
              <a:rPr sz="2600" dirty="0">
                <a:latin typeface="Constantia"/>
                <a:cs typeface="Constantia"/>
              </a:rPr>
              <a:t>should</a:t>
            </a:r>
            <a:r>
              <a:rPr sz="2600" spc="-20" dirty="0">
                <a:latin typeface="Constantia"/>
                <a:cs typeface="Constantia"/>
              </a:rPr>
              <a:t> </a:t>
            </a:r>
            <a:r>
              <a:rPr sz="2600" spc="-5" dirty="0">
                <a:latin typeface="Constantia"/>
                <a:cs typeface="Constantia"/>
              </a:rPr>
              <a:t>be</a:t>
            </a:r>
            <a:r>
              <a:rPr sz="2600" spc="-125" dirty="0">
                <a:latin typeface="Constantia"/>
                <a:cs typeface="Constantia"/>
              </a:rPr>
              <a:t> </a:t>
            </a:r>
            <a:r>
              <a:rPr sz="2600" spc="-15" dirty="0">
                <a:latin typeface="Constantia"/>
                <a:cs typeface="Constantia"/>
              </a:rPr>
              <a:t>correct,</a:t>
            </a:r>
            <a:r>
              <a:rPr sz="2600" spc="-80" dirty="0">
                <a:latin typeface="Constantia"/>
                <a:cs typeface="Constantia"/>
              </a:rPr>
              <a:t> </a:t>
            </a:r>
            <a:r>
              <a:rPr sz="2600" spc="-5" dirty="0">
                <a:latin typeface="Constantia"/>
                <a:cs typeface="Constantia"/>
              </a:rPr>
              <a:t>check</a:t>
            </a:r>
            <a:r>
              <a:rPr sz="2600" spc="-100" dirty="0">
                <a:latin typeface="Constantia"/>
                <a:cs typeface="Constantia"/>
              </a:rPr>
              <a:t> </a:t>
            </a:r>
            <a:r>
              <a:rPr sz="2600" dirty="0">
                <a:latin typeface="Constantia"/>
                <a:cs typeface="Constantia"/>
              </a:rPr>
              <a:t>and  </a:t>
            </a:r>
            <a:r>
              <a:rPr sz="2600" spc="-5" dirty="0">
                <a:latin typeface="Constantia"/>
                <a:cs typeface="Constantia"/>
              </a:rPr>
              <a:t>double</a:t>
            </a:r>
            <a:r>
              <a:rPr sz="2600" spc="-180" dirty="0">
                <a:latin typeface="Constantia"/>
                <a:cs typeface="Constantia"/>
              </a:rPr>
              <a:t> </a:t>
            </a:r>
            <a:r>
              <a:rPr sz="2600" spc="-5" dirty="0">
                <a:latin typeface="Constantia"/>
                <a:cs typeface="Constantia"/>
              </a:rPr>
              <a:t>check</a:t>
            </a:r>
            <a:r>
              <a:rPr sz="2600" spc="-55" dirty="0">
                <a:latin typeface="Constantia"/>
                <a:cs typeface="Constantia"/>
              </a:rPr>
              <a:t> </a:t>
            </a:r>
            <a:r>
              <a:rPr sz="2600" spc="-5" dirty="0">
                <a:latin typeface="Constantia"/>
                <a:cs typeface="Constantia"/>
              </a:rPr>
              <a:t>the</a:t>
            </a:r>
            <a:r>
              <a:rPr sz="2600" spc="-130" dirty="0">
                <a:latin typeface="Constantia"/>
                <a:cs typeface="Constantia"/>
              </a:rPr>
              <a:t> </a:t>
            </a:r>
            <a:r>
              <a:rPr sz="2600" spc="-10" dirty="0">
                <a:latin typeface="Constantia"/>
                <a:cs typeface="Constantia"/>
              </a:rPr>
              <a:t>accuracy</a:t>
            </a:r>
            <a:r>
              <a:rPr sz="2600" spc="-135" dirty="0">
                <a:latin typeface="Constantia"/>
                <a:cs typeface="Constantia"/>
              </a:rPr>
              <a:t> </a:t>
            </a:r>
            <a:r>
              <a:rPr sz="2600" dirty="0">
                <a:latin typeface="Constantia"/>
                <a:cs typeface="Constantia"/>
              </a:rPr>
              <a:t>of</a:t>
            </a:r>
            <a:r>
              <a:rPr sz="2600" spc="15" dirty="0">
                <a:latin typeface="Constantia"/>
                <a:cs typeface="Constantia"/>
              </a:rPr>
              <a:t> </a:t>
            </a:r>
            <a:r>
              <a:rPr sz="2600" dirty="0">
                <a:latin typeface="Constantia"/>
                <a:cs typeface="Constantia"/>
              </a:rPr>
              <a:t>facts</a:t>
            </a:r>
            <a:r>
              <a:rPr sz="2600" spc="-135" dirty="0">
                <a:latin typeface="Constantia"/>
                <a:cs typeface="Constantia"/>
              </a:rPr>
              <a:t> </a:t>
            </a:r>
            <a:r>
              <a:rPr sz="2600" dirty="0">
                <a:latin typeface="Constantia"/>
                <a:cs typeface="Constantia"/>
              </a:rPr>
              <a:t>and</a:t>
            </a:r>
            <a:r>
              <a:rPr sz="2600" spc="-10" dirty="0">
                <a:latin typeface="Constantia"/>
                <a:cs typeface="Constantia"/>
              </a:rPr>
              <a:t> </a:t>
            </a:r>
            <a:r>
              <a:rPr sz="2600" spc="-5" dirty="0">
                <a:latin typeface="Constantia"/>
                <a:cs typeface="Constantia"/>
              </a:rPr>
              <a:t>figures.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Verify </a:t>
            </a:r>
            <a:r>
              <a:rPr sz="2600" spc="-5" dirty="0">
                <a:latin typeface="Constantia"/>
                <a:cs typeface="Constantia"/>
              </a:rPr>
              <a:t>statistical</a:t>
            </a:r>
            <a:r>
              <a:rPr sz="2600" spc="-225" dirty="0">
                <a:latin typeface="Constantia"/>
                <a:cs typeface="Constantia"/>
              </a:rPr>
              <a:t> </a:t>
            </a:r>
            <a:r>
              <a:rPr sz="2600" spc="-5" dirty="0">
                <a:latin typeface="Constantia"/>
                <a:cs typeface="Constantia"/>
              </a:rPr>
              <a:t>data.</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dirty="0">
                <a:latin typeface="Constantia"/>
                <a:cs typeface="Constantia"/>
              </a:rPr>
              <a:t>Double </a:t>
            </a:r>
            <a:r>
              <a:rPr sz="2600" spc="-5" dirty="0">
                <a:latin typeface="Constantia"/>
                <a:cs typeface="Constantia"/>
              </a:rPr>
              <a:t>check </a:t>
            </a:r>
            <a:r>
              <a:rPr sz="2600" spc="-20" dirty="0">
                <a:latin typeface="Constantia"/>
                <a:cs typeface="Constantia"/>
              </a:rPr>
              <a:t>your</a:t>
            </a:r>
            <a:r>
              <a:rPr sz="2600" spc="-459" dirty="0">
                <a:latin typeface="Constantia"/>
                <a:cs typeface="Constantia"/>
              </a:rPr>
              <a:t> </a:t>
            </a:r>
            <a:r>
              <a:rPr sz="2600" spc="-10" dirty="0">
                <a:latin typeface="Constantia"/>
                <a:cs typeface="Constantia"/>
              </a:rPr>
              <a:t>totals.</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40" dirty="0">
                <a:latin typeface="Constantia"/>
                <a:cs typeface="Constantia"/>
              </a:rPr>
              <a:t>Avoid</a:t>
            </a:r>
            <a:r>
              <a:rPr sz="2600" spc="-95" dirty="0">
                <a:latin typeface="Constantia"/>
                <a:cs typeface="Constantia"/>
              </a:rPr>
              <a:t> </a:t>
            </a:r>
            <a:r>
              <a:rPr sz="2600" dirty="0">
                <a:latin typeface="Constantia"/>
                <a:cs typeface="Constantia"/>
              </a:rPr>
              <a:t>guessing</a:t>
            </a:r>
            <a:r>
              <a:rPr sz="2600" spc="-85" dirty="0">
                <a:latin typeface="Constantia"/>
                <a:cs typeface="Constantia"/>
              </a:rPr>
              <a:t> </a:t>
            </a:r>
            <a:r>
              <a:rPr sz="2600" dirty="0">
                <a:latin typeface="Constantia"/>
                <a:cs typeface="Constantia"/>
              </a:rPr>
              <a:t>at</a:t>
            </a:r>
            <a:r>
              <a:rPr sz="2600" spc="-80" dirty="0">
                <a:latin typeface="Constantia"/>
                <a:cs typeface="Constantia"/>
              </a:rPr>
              <a:t> </a:t>
            </a:r>
            <a:r>
              <a:rPr sz="2600" spc="-15" dirty="0">
                <a:latin typeface="Constantia"/>
                <a:cs typeface="Constantia"/>
              </a:rPr>
              <a:t>laws</a:t>
            </a:r>
            <a:r>
              <a:rPr sz="2600" spc="-100" dirty="0">
                <a:latin typeface="Constantia"/>
                <a:cs typeface="Constantia"/>
              </a:rPr>
              <a:t> </a:t>
            </a:r>
            <a:r>
              <a:rPr sz="2600" spc="-5" dirty="0">
                <a:latin typeface="Constantia"/>
                <a:cs typeface="Constantia"/>
              </a:rPr>
              <a:t>that</a:t>
            </a:r>
            <a:r>
              <a:rPr sz="2600" spc="-70" dirty="0">
                <a:latin typeface="Constantia"/>
                <a:cs typeface="Constantia"/>
              </a:rPr>
              <a:t> </a:t>
            </a:r>
            <a:r>
              <a:rPr sz="2600" spc="-30" dirty="0">
                <a:latin typeface="Constantia"/>
                <a:cs typeface="Constantia"/>
              </a:rPr>
              <a:t>have</a:t>
            </a:r>
            <a:r>
              <a:rPr sz="2600" spc="-150" dirty="0">
                <a:latin typeface="Constantia"/>
                <a:cs typeface="Constantia"/>
              </a:rPr>
              <a:t> </a:t>
            </a:r>
            <a:r>
              <a:rPr sz="2600" dirty="0">
                <a:latin typeface="Constantia"/>
                <a:cs typeface="Constantia"/>
              </a:rPr>
              <a:t>an</a:t>
            </a:r>
            <a:r>
              <a:rPr sz="2600" spc="-45" dirty="0">
                <a:latin typeface="Constantia"/>
                <a:cs typeface="Constantia"/>
              </a:rPr>
              <a:t> </a:t>
            </a:r>
            <a:r>
              <a:rPr sz="2600" spc="-5" dirty="0">
                <a:latin typeface="Constantia"/>
                <a:cs typeface="Constantia"/>
              </a:rPr>
              <a:t>impact</a:t>
            </a:r>
            <a:r>
              <a:rPr sz="2600" spc="-140" dirty="0">
                <a:latin typeface="Constantia"/>
                <a:cs typeface="Constantia"/>
              </a:rPr>
              <a:t> </a:t>
            </a:r>
            <a:r>
              <a:rPr sz="2600" dirty="0">
                <a:latin typeface="Constantia"/>
                <a:cs typeface="Constantia"/>
              </a:rPr>
              <a:t>on</a:t>
            </a:r>
            <a:r>
              <a:rPr sz="2600" spc="-140" dirty="0">
                <a:latin typeface="Constantia"/>
                <a:cs typeface="Constantia"/>
              </a:rPr>
              <a:t> </a:t>
            </a:r>
            <a:r>
              <a:rPr sz="2600" spc="-15" dirty="0">
                <a:latin typeface="Constantia"/>
                <a:cs typeface="Constantia"/>
              </a:rPr>
              <a:t>you,</a:t>
            </a:r>
            <a:r>
              <a:rPr sz="2600" spc="-45" dirty="0">
                <a:latin typeface="Constantia"/>
                <a:cs typeface="Constantia"/>
              </a:rPr>
              <a:t> </a:t>
            </a:r>
            <a:r>
              <a:rPr sz="2600" spc="-5" dirty="0">
                <a:latin typeface="Constantia"/>
                <a:cs typeface="Constantia"/>
              </a:rPr>
              <a:t>the  </a:t>
            </a:r>
            <a:r>
              <a:rPr sz="2600" dirty="0">
                <a:latin typeface="Constantia"/>
                <a:cs typeface="Constantia"/>
              </a:rPr>
              <a:t>sender and </a:t>
            </a:r>
            <a:r>
              <a:rPr sz="2600" spc="-5" dirty="0">
                <a:latin typeface="Constantia"/>
                <a:cs typeface="Constantia"/>
              </a:rPr>
              <a:t>the</a:t>
            </a:r>
            <a:r>
              <a:rPr sz="2600" spc="-320" dirty="0">
                <a:latin typeface="Constantia"/>
                <a:cs typeface="Constantia"/>
              </a:rPr>
              <a:t> </a:t>
            </a:r>
            <a:r>
              <a:rPr sz="2600" spc="-45" dirty="0">
                <a:latin typeface="Constantia"/>
                <a:cs typeface="Constantia"/>
              </a:rPr>
              <a:t>receiver.</a:t>
            </a:r>
            <a:endParaRPr sz="2600">
              <a:latin typeface="Constantia"/>
              <a:cs typeface="Constantia"/>
            </a:endParaRPr>
          </a:p>
          <a:p>
            <a:pPr marL="286385" marR="723265" indent="-274320">
              <a:lnSpc>
                <a:spcPct val="100000"/>
              </a:lnSpc>
              <a:spcBef>
                <a:spcPts val="625"/>
              </a:spcBef>
              <a:buClr>
                <a:srgbClr val="0AD0D9"/>
              </a:buClr>
              <a:buSzPct val="94230"/>
              <a:buFont typeface="Wingdings 2"/>
              <a:buChar char=""/>
              <a:tabLst>
                <a:tab pos="287020" algn="l"/>
              </a:tabLst>
            </a:pPr>
            <a:r>
              <a:rPr sz="2600" spc="-40" dirty="0">
                <a:latin typeface="Constantia"/>
                <a:cs typeface="Constantia"/>
              </a:rPr>
              <a:t>Have</a:t>
            </a:r>
            <a:r>
              <a:rPr sz="2600" spc="-140" dirty="0">
                <a:latin typeface="Constantia"/>
                <a:cs typeface="Constantia"/>
              </a:rPr>
              <a:t> </a:t>
            </a:r>
            <a:r>
              <a:rPr sz="2600" dirty="0">
                <a:latin typeface="Constantia"/>
                <a:cs typeface="Constantia"/>
              </a:rPr>
              <a:t>someone</a:t>
            </a:r>
            <a:r>
              <a:rPr sz="2600" spc="-150" dirty="0">
                <a:latin typeface="Constantia"/>
                <a:cs typeface="Constantia"/>
              </a:rPr>
              <a:t> </a:t>
            </a:r>
            <a:r>
              <a:rPr sz="2600" dirty="0">
                <a:latin typeface="Constantia"/>
                <a:cs typeface="Constantia"/>
              </a:rPr>
              <a:t>else</a:t>
            </a:r>
            <a:r>
              <a:rPr sz="2600" spc="-114" dirty="0">
                <a:latin typeface="Constantia"/>
                <a:cs typeface="Constantia"/>
              </a:rPr>
              <a:t> </a:t>
            </a:r>
            <a:r>
              <a:rPr sz="2600" spc="-10" dirty="0">
                <a:latin typeface="Constantia"/>
                <a:cs typeface="Constantia"/>
              </a:rPr>
              <a:t>read</a:t>
            </a:r>
            <a:r>
              <a:rPr sz="2600" spc="-80" dirty="0">
                <a:latin typeface="Constantia"/>
                <a:cs typeface="Constantia"/>
              </a:rPr>
              <a:t> </a:t>
            </a:r>
            <a:r>
              <a:rPr sz="2600" spc="-20" dirty="0">
                <a:latin typeface="Constantia"/>
                <a:cs typeface="Constantia"/>
              </a:rPr>
              <a:t>your</a:t>
            </a:r>
            <a:r>
              <a:rPr sz="2600" spc="-100" dirty="0">
                <a:latin typeface="Constantia"/>
                <a:cs typeface="Constantia"/>
              </a:rPr>
              <a:t> </a:t>
            </a:r>
            <a:r>
              <a:rPr sz="2600" spc="-15" dirty="0">
                <a:latin typeface="Constantia"/>
                <a:cs typeface="Constantia"/>
              </a:rPr>
              <a:t>message</a:t>
            </a:r>
            <a:r>
              <a:rPr sz="2600" spc="-75" dirty="0">
                <a:latin typeface="Constantia"/>
                <a:cs typeface="Constantia"/>
              </a:rPr>
              <a:t> </a:t>
            </a:r>
            <a:r>
              <a:rPr sz="2600" spc="-5" dirty="0">
                <a:latin typeface="Constantia"/>
                <a:cs typeface="Constantia"/>
              </a:rPr>
              <a:t>if</a:t>
            </a:r>
            <a:r>
              <a:rPr sz="2600" spc="20" dirty="0">
                <a:latin typeface="Constantia"/>
                <a:cs typeface="Constantia"/>
              </a:rPr>
              <a:t> </a:t>
            </a:r>
            <a:r>
              <a:rPr sz="2600" spc="-5" dirty="0">
                <a:latin typeface="Constantia"/>
                <a:cs typeface="Constantia"/>
              </a:rPr>
              <a:t>the</a:t>
            </a:r>
            <a:r>
              <a:rPr sz="2600" spc="-95" dirty="0">
                <a:latin typeface="Constantia"/>
                <a:cs typeface="Constantia"/>
              </a:rPr>
              <a:t> </a:t>
            </a:r>
            <a:r>
              <a:rPr sz="2600" spc="-10" dirty="0">
                <a:latin typeface="Constantia"/>
                <a:cs typeface="Constantia"/>
              </a:rPr>
              <a:t>topic  </a:t>
            </a:r>
            <a:r>
              <a:rPr sz="2600" spc="-30" dirty="0">
                <a:latin typeface="Constantia"/>
                <a:cs typeface="Constantia"/>
              </a:rPr>
              <a:t>involves</a:t>
            </a:r>
            <a:r>
              <a:rPr sz="2600" spc="-180" dirty="0">
                <a:latin typeface="Constantia"/>
                <a:cs typeface="Constantia"/>
              </a:rPr>
              <a:t> </a:t>
            </a:r>
            <a:r>
              <a:rPr sz="2600" spc="-5" dirty="0">
                <a:latin typeface="Constantia"/>
                <a:cs typeface="Constantia"/>
              </a:rPr>
              <a:t>data.</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Determine</a:t>
            </a:r>
            <a:r>
              <a:rPr sz="2600" spc="-150" dirty="0">
                <a:latin typeface="Constantia"/>
                <a:cs typeface="Constantia"/>
              </a:rPr>
              <a:t> </a:t>
            </a:r>
            <a:r>
              <a:rPr sz="2600" spc="-5" dirty="0">
                <a:latin typeface="Constantia"/>
                <a:cs typeface="Constantia"/>
              </a:rPr>
              <a:t>whether</a:t>
            </a:r>
            <a:r>
              <a:rPr sz="2600" spc="-175" dirty="0">
                <a:latin typeface="Constantia"/>
                <a:cs typeface="Constantia"/>
              </a:rPr>
              <a:t> </a:t>
            </a:r>
            <a:r>
              <a:rPr sz="2600" dirty="0">
                <a:latin typeface="Constantia"/>
                <a:cs typeface="Constantia"/>
              </a:rPr>
              <a:t>a</a:t>
            </a:r>
            <a:r>
              <a:rPr sz="2600" spc="-65" dirty="0">
                <a:latin typeface="Constantia"/>
                <a:cs typeface="Constantia"/>
              </a:rPr>
              <a:t> </a:t>
            </a:r>
            <a:r>
              <a:rPr sz="2600" spc="-5" dirty="0">
                <a:latin typeface="Constantia"/>
                <a:cs typeface="Constantia"/>
              </a:rPr>
              <a:t>“fact”</a:t>
            </a:r>
            <a:r>
              <a:rPr sz="2600" dirty="0">
                <a:latin typeface="Constantia"/>
                <a:cs typeface="Constantia"/>
              </a:rPr>
              <a:t> has</a:t>
            </a:r>
            <a:r>
              <a:rPr sz="2600" spc="-130" dirty="0">
                <a:latin typeface="Constantia"/>
                <a:cs typeface="Constantia"/>
              </a:rPr>
              <a:t> </a:t>
            </a:r>
            <a:r>
              <a:rPr sz="2600" spc="-15" dirty="0">
                <a:latin typeface="Constantia"/>
                <a:cs typeface="Constantia"/>
              </a:rPr>
              <a:t>changed</a:t>
            </a:r>
            <a:r>
              <a:rPr sz="2600" spc="-65" dirty="0">
                <a:latin typeface="Constantia"/>
                <a:cs typeface="Constantia"/>
              </a:rPr>
              <a:t> </a:t>
            </a:r>
            <a:r>
              <a:rPr sz="2600" spc="-25" dirty="0">
                <a:latin typeface="Constantia"/>
                <a:cs typeface="Constantia"/>
              </a:rPr>
              <a:t>over</a:t>
            </a:r>
            <a:r>
              <a:rPr sz="2600" spc="-130" dirty="0">
                <a:latin typeface="Constantia"/>
                <a:cs typeface="Constantia"/>
              </a:rPr>
              <a:t> </a:t>
            </a:r>
            <a:r>
              <a:rPr sz="2600" spc="-5" dirty="0">
                <a:latin typeface="Constantia"/>
                <a:cs typeface="Constantia"/>
              </a:rPr>
              <a:t>time.</a:t>
            </a:r>
            <a:endParaRPr sz="2600">
              <a:latin typeface="Constantia"/>
              <a:cs typeface="Constanti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1369822" y="801370"/>
            <a:ext cx="6401435" cy="1397000"/>
          </a:xfrm>
          <a:prstGeom prst="rect">
            <a:avLst/>
          </a:prstGeom>
        </p:spPr>
        <p:txBody>
          <a:bodyPr vert="horz" wrap="square" lIns="0" tIns="12700" rIns="0" bIns="0" rtlCol="0">
            <a:spAutoFit/>
          </a:bodyPr>
          <a:lstStyle/>
          <a:p>
            <a:pPr marL="486409" marR="5080" indent="-474345">
              <a:lnSpc>
                <a:spcPct val="100000"/>
              </a:lnSpc>
              <a:spcBef>
                <a:spcPts val="100"/>
              </a:spcBef>
            </a:pPr>
            <a:r>
              <a:rPr spc="-5" dirty="0"/>
              <a:t>MAINTAIN</a:t>
            </a:r>
            <a:r>
              <a:rPr spc="-150" dirty="0"/>
              <a:t> </a:t>
            </a:r>
            <a:r>
              <a:rPr dirty="0"/>
              <a:t>ACCEPTABLE  </a:t>
            </a:r>
            <a:r>
              <a:rPr spc="-5" dirty="0"/>
              <a:t>WRITING</a:t>
            </a:r>
            <a:r>
              <a:rPr spc="-60" dirty="0"/>
              <a:t> </a:t>
            </a:r>
            <a:r>
              <a:rPr spc="-5" dirty="0"/>
              <a:t>MECHANICS</a:t>
            </a:r>
          </a:p>
        </p:txBody>
      </p:sp>
      <p:sp>
        <p:nvSpPr>
          <p:cNvPr id="8" name="object 8"/>
          <p:cNvSpPr txBox="1"/>
          <p:nvPr/>
        </p:nvSpPr>
        <p:spPr>
          <a:xfrm>
            <a:off x="535940" y="2753080"/>
            <a:ext cx="7852409" cy="184848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15" dirty="0">
                <a:latin typeface="Constantia"/>
                <a:cs typeface="Constantia"/>
              </a:rPr>
              <a:t>Message </a:t>
            </a:r>
            <a:r>
              <a:rPr sz="2600" dirty="0">
                <a:latin typeface="Constantia"/>
                <a:cs typeface="Constantia"/>
              </a:rPr>
              <a:t>should </a:t>
            </a:r>
            <a:r>
              <a:rPr sz="2600" spc="-5" dirty="0">
                <a:latin typeface="Constantia"/>
                <a:cs typeface="Constantia"/>
              </a:rPr>
              <a:t>be </a:t>
            </a:r>
            <a:r>
              <a:rPr sz="2600" spc="-15" dirty="0">
                <a:latin typeface="Constantia"/>
                <a:cs typeface="Constantia"/>
              </a:rPr>
              <a:t>correct</a:t>
            </a:r>
            <a:r>
              <a:rPr sz="2600" spc="-420" dirty="0">
                <a:latin typeface="Constantia"/>
                <a:cs typeface="Constantia"/>
              </a:rPr>
              <a:t> </a:t>
            </a:r>
            <a:r>
              <a:rPr sz="2600" spc="-25" dirty="0">
                <a:latin typeface="Constantia"/>
                <a:cs typeface="Constantia"/>
              </a:rPr>
              <a:t>grammatically.</a:t>
            </a:r>
            <a:endParaRPr sz="2600">
              <a:latin typeface="Constantia"/>
              <a:cs typeface="Constantia"/>
            </a:endParaRPr>
          </a:p>
          <a:p>
            <a:pPr marL="286385" marR="5080" indent="-274320">
              <a:lnSpc>
                <a:spcPct val="100000"/>
              </a:lnSpc>
              <a:spcBef>
                <a:spcPts val="625"/>
              </a:spcBef>
              <a:buClr>
                <a:srgbClr val="0AD0D9"/>
              </a:buClr>
              <a:buSzPct val="94230"/>
              <a:buFont typeface="Wingdings 2"/>
              <a:buChar char=""/>
              <a:tabLst>
                <a:tab pos="287020" algn="l"/>
              </a:tabLst>
            </a:pPr>
            <a:r>
              <a:rPr sz="2600" spc="-10" dirty="0">
                <a:latin typeface="Constantia"/>
                <a:cs typeface="Constantia"/>
              </a:rPr>
              <a:t>Computers</a:t>
            </a:r>
            <a:r>
              <a:rPr sz="2600" spc="-135" dirty="0">
                <a:latin typeface="Constantia"/>
                <a:cs typeface="Constantia"/>
              </a:rPr>
              <a:t> </a:t>
            </a:r>
            <a:r>
              <a:rPr sz="2600" spc="-15" dirty="0">
                <a:latin typeface="Constantia"/>
                <a:cs typeface="Constantia"/>
              </a:rPr>
              <a:t>provide</a:t>
            </a:r>
            <a:r>
              <a:rPr sz="2600" spc="-135" dirty="0">
                <a:latin typeface="Constantia"/>
                <a:cs typeface="Constantia"/>
              </a:rPr>
              <a:t> </a:t>
            </a:r>
            <a:r>
              <a:rPr sz="2600" dirty="0">
                <a:latin typeface="Constantia"/>
                <a:cs typeface="Constantia"/>
              </a:rPr>
              <a:t>spell</a:t>
            </a:r>
            <a:r>
              <a:rPr sz="2600" spc="-75" dirty="0">
                <a:latin typeface="Constantia"/>
                <a:cs typeface="Constantia"/>
              </a:rPr>
              <a:t> </a:t>
            </a:r>
            <a:r>
              <a:rPr sz="2600" dirty="0">
                <a:latin typeface="Constantia"/>
                <a:cs typeface="Constantia"/>
              </a:rPr>
              <a:t>and</a:t>
            </a:r>
            <a:r>
              <a:rPr sz="2600" spc="-60" dirty="0">
                <a:latin typeface="Constantia"/>
                <a:cs typeface="Constantia"/>
              </a:rPr>
              <a:t> </a:t>
            </a:r>
            <a:r>
              <a:rPr sz="2600" spc="-10" dirty="0">
                <a:latin typeface="Constantia"/>
                <a:cs typeface="Constantia"/>
              </a:rPr>
              <a:t>grammar</a:t>
            </a:r>
            <a:r>
              <a:rPr sz="2600" spc="-155" dirty="0">
                <a:latin typeface="Constantia"/>
                <a:cs typeface="Constantia"/>
              </a:rPr>
              <a:t> </a:t>
            </a:r>
            <a:r>
              <a:rPr sz="2600" spc="-5" dirty="0">
                <a:latin typeface="Constantia"/>
                <a:cs typeface="Constantia"/>
              </a:rPr>
              <a:t>check</a:t>
            </a:r>
            <a:r>
              <a:rPr sz="2600" spc="-45" dirty="0">
                <a:latin typeface="Constantia"/>
                <a:cs typeface="Constantia"/>
              </a:rPr>
              <a:t> </a:t>
            </a:r>
            <a:r>
              <a:rPr sz="2600" spc="-20" dirty="0">
                <a:latin typeface="Constantia"/>
                <a:cs typeface="Constantia"/>
              </a:rPr>
              <a:t>to</a:t>
            </a:r>
            <a:r>
              <a:rPr sz="2600" spc="-90" dirty="0">
                <a:latin typeface="Constantia"/>
                <a:cs typeface="Constantia"/>
              </a:rPr>
              <a:t> </a:t>
            </a:r>
            <a:r>
              <a:rPr sz="2600" spc="-20" dirty="0">
                <a:latin typeface="Constantia"/>
                <a:cs typeface="Constantia"/>
              </a:rPr>
              <a:t>make  </a:t>
            </a:r>
            <a:r>
              <a:rPr sz="2600" spc="-5" dirty="0">
                <a:latin typeface="Constantia"/>
                <a:cs typeface="Constantia"/>
              </a:rPr>
              <a:t>editing</a:t>
            </a:r>
            <a:r>
              <a:rPr sz="2600" spc="-95" dirty="0">
                <a:latin typeface="Constantia"/>
                <a:cs typeface="Constantia"/>
              </a:rPr>
              <a:t> </a:t>
            </a:r>
            <a:r>
              <a:rPr sz="2600" spc="-55" dirty="0">
                <a:latin typeface="Constantia"/>
                <a:cs typeface="Constantia"/>
              </a:rPr>
              <a:t>easy.</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0" dirty="0">
                <a:latin typeface="Constantia"/>
                <a:cs typeface="Constantia"/>
              </a:rPr>
              <a:t>Every </a:t>
            </a:r>
            <a:r>
              <a:rPr sz="2600" spc="-15" dirty="0">
                <a:latin typeface="Constantia"/>
                <a:cs typeface="Constantia"/>
              </a:rPr>
              <a:t>message </a:t>
            </a:r>
            <a:r>
              <a:rPr sz="2600" dirty="0">
                <a:latin typeface="Constantia"/>
                <a:cs typeface="Constantia"/>
              </a:rPr>
              <a:t>should </a:t>
            </a:r>
            <a:r>
              <a:rPr sz="2600" spc="-5" dirty="0">
                <a:latin typeface="Constantia"/>
                <a:cs typeface="Constantia"/>
              </a:rPr>
              <a:t>be </a:t>
            </a:r>
            <a:r>
              <a:rPr sz="2600" spc="-10" dirty="0">
                <a:latin typeface="Constantia"/>
                <a:cs typeface="Constantia"/>
              </a:rPr>
              <a:t>carefully</a:t>
            </a:r>
            <a:r>
              <a:rPr sz="2600" spc="-500" dirty="0">
                <a:latin typeface="Constantia"/>
                <a:cs typeface="Constantia"/>
              </a:rPr>
              <a:t> </a:t>
            </a:r>
            <a:r>
              <a:rPr sz="2600" spc="-10" dirty="0">
                <a:latin typeface="Constantia"/>
                <a:cs typeface="Constantia"/>
              </a:rPr>
              <a:t>written.</a:t>
            </a:r>
            <a:endParaRPr sz="2600">
              <a:latin typeface="Constantia"/>
              <a:cs typeface="Constanti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564895" y="1124458"/>
            <a:ext cx="8012430" cy="711200"/>
          </a:xfrm>
          <a:prstGeom prst="rect">
            <a:avLst/>
          </a:prstGeom>
        </p:spPr>
        <p:txBody>
          <a:bodyPr vert="horz" wrap="square" lIns="0" tIns="12700" rIns="0" bIns="0" rtlCol="0">
            <a:spAutoFit/>
          </a:bodyPr>
          <a:lstStyle/>
          <a:p>
            <a:pPr marL="12700">
              <a:lnSpc>
                <a:spcPct val="100000"/>
              </a:lnSpc>
              <a:spcBef>
                <a:spcPts val="100"/>
              </a:spcBef>
            </a:pPr>
            <a:r>
              <a:rPr spc="-5" dirty="0"/>
              <a:t>CHECKLIST FOR</a:t>
            </a:r>
            <a:r>
              <a:rPr spc="-65" dirty="0"/>
              <a:t> </a:t>
            </a:r>
            <a:r>
              <a:rPr spc="-5" dirty="0"/>
              <a:t>CORRECTNESS</a:t>
            </a:r>
          </a:p>
        </p:txBody>
      </p:sp>
      <p:sp>
        <p:nvSpPr>
          <p:cNvPr id="8" name="object 8"/>
          <p:cNvSpPr txBox="1"/>
          <p:nvPr/>
        </p:nvSpPr>
        <p:spPr>
          <a:xfrm>
            <a:off x="535940" y="2374519"/>
            <a:ext cx="7783195" cy="2562225"/>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287020" algn="l"/>
              </a:tabLst>
            </a:pPr>
            <a:r>
              <a:rPr sz="2600" dirty="0">
                <a:latin typeface="Constantia"/>
                <a:cs typeface="Constantia"/>
              </a:rPr>
              <a:t>Select</a:t>
            </a:r>
            <a:r>
              <a:rPr sz="2600" spc="-114" dirty="0">
                <a:latin typeface="Constantia"/>
                <a:cs typeface="Constantia"/>
              </a:rPr>
              <a:t> </a:t>
            </a:r>
            <a:r>
              <a:rPr sz="2600" spc="-5" dirty="0">
                <a:latin typeface="Constantia"/>
                <a:cs typeface="Constantia"/>
              </a:rPr>
              <a:t>the</a:t>
            </a:r>
            <a:r>
              <a:rPr sz="2600" spc="-110" dirty="0">
                <a:latin typeface="Constantia"/>
                <a:cs typeface="Constantia"/>
              </a:rPr>
              <a:t> </a:t>
            </a:r>
            <a:r>
              <a:rPr sz="2600" spc="-10" dirty="0">
                <a:latin typeface="Constantia"/>
                <a:cs typeface="Constantia"/>
              </a:rPr>
              <a:t>right</a:t>
            </a:r>
            <a:r>
              <a:rPr sz="2600" spc="-55" dirty="0">
                <a:latin typeface="Constantia"/>
                <a:cs typeface="Constantia"/>
              </a:rPr>
              <a:t> </a:t>
            </a:r>
            <a:r>
              <a:rPr sz="2600" spc="-15" dirty="0">
                <a:latin typeface="Constantia"/>
                <a:cs typeface="Constantia"/>
              </a:rPr>
              <a:t>level</a:t>
            </a:r>
            <a:r>
              <a:rPr sz="2600" spc="-90" dirty="0">
                <a:latin typeface="Constantia"/>
                <a:cs typeface="Constantia"/>
              </a:rPr>
              <a:t> </a:t>
            </a:r>
            <a:r>
              <a:rPr sz="2600" dirty="0">
                <a:latin typeface="Constantia"/>
                <a:cs typeface="Constantia"/>
              </a:rPr>
              <a:t>of</a:t>
            </a:r>
            <a:r>
              <a:rPr sz="2600" spc="50" dirty="0">
                <a:latin typeface="Constantia"/>
                <a:cs typeface="Constantia"/>
              </a:rPr>
              <a:t> </a:t>
            </a:r>
            <a:r>
              <a:rPr sz="2600" spc="-10" dirty="0">
                <a:latin typeface="Constantia"/>
                <a:cs typeface="Constantia"/>
              </a:rPr>
              <a:t>language</a:t>
            </a:r>
            <a:r>
              <a:rPr sz="2600" spc="-90" dirty="0">
                <a:latin typeface="Constantia"/>
                <a:cs typeface="Constantia"/>
              </a:rPr>
              <a:t> </a:t>
            </a:r>
            <a:r>
              <a:rPr sz="2600" spc="-10" dirty="0">
                <a:latin typeface="Constantia"/>
                <a:cs typeface="Constantia"/>
              </a:rPr>
              <a:t>for</a:t>
            </a:r>
            <a:r>
              <a:rPr sz="2600" spc="-170" dirty="0">
                <a:latin typeface="Constantia"/>
                <a:cs typeface="Constantia"/>
              </a:rPr>
              <a:t> </a:t>
            </a:r>
            <a:r>
              <a:rPr sz="2600" spc="-5" dirty="0">
                <a:latin typeface="Constantia"/>
                <a:cs typeface="Constantia"/>
              </a:rPr>
              <a:t>communication;  </a:t>
            </a:r>
            <a:r>
              <a:rPr sz="2600" dirty="0">
                <a:latin typeface="Constantia"/>
                <a:cs typeface="Constantia"/>
              </a:rPr>
              <a:t>either </a:t>
            </a:r>
            <a:r>
              <a:rPr sz="2600" spc="-5" dirty="0">
                <a:latin typeface="Constantia"/>
                <a:cs typeface="Constantia"/>
              </a:rPr>
              <a:t>formal </a:t>
            </a:r>
            <a:r>
              <a:rPr sz="2600" dirty="0">
                <a:latin typeface="Constantia"/>
                <a:cs typeface="Constantia"/>
              </a:rPr>
              <a:t>or</a:t>
            </a:r>
            <a:r>
              <a:rPr sz="2600" spc="-285" dirty="0">
                <a:latin typeface="Constantia"/>
                <a:cs typeface="Constantia"/>
              </a:rPr>
              <a:t> </a:t>
            </a:r>
            <a:r>
              <a:rPr sz="2600" spc="-5" dirty="0">
                <a:latin typeface="Constantia"/>
                <a:cs typeface="Constantia"/>
              </a:rPr>
              <a:t>informal.</a:t>
            </a:r>
            <a:endParaRPr sz="2600">
              <a:latin typeface="Constantia"/>
              <a:cs typeface="Constantia"/>
            </a:endParaRPr>
          </a:p>
          <a:p>
            <a:pPr marL="286385" marR="449580" indent="-274320">
              <a:lnSpc>
                <a:spcPct val="100000"/>
              </a:lnSpc>
              <a:spcBef>
                <a:spcPts val="620"/>
              </a:spcBef>
              <a:buClr>
                <a:srgbClr val="0AD0D9"/>
              </a:buClr>
              <a:buSzPct val="94230"/>
              <a:buFont typeface="Wingdings 2"/>
              <a:buChar char=""/>
              <a:tabLst>
                <a:tab pos="287020" algn="l"/>
              </a:tabLst>
            </a:pPr>
            <a:r>
              <a:rPr sz="2600" spc="-10" dirty="0">
                <a:latin typeface="Constantia"/>
                <a:cs typeface="Constantia"/>
              </a:rPr>
              <a:t>Realize </a:t>
            </a:r>
            <a:r>
              <a:rPr sz="2600" spc="-5" dirty="0">
                <a:latin typeface="Constantia"/>
                <a:cs typeface="Constantia"/>
              </a:rPr>
              <a:t>that informal </a:t>
            </a:r>
            <a:r>
              <a:rPr sz="2600" spc="-10" dirty="0">
                <a:latin typeface="Constantia"/>
                <a:cs typeface="Constantia"/>
              </a:rPr>
              <a:t>language </a:t>
            </a:r>
            <a:r>
              <a:rPr sz="2600" spc="-5" dirty="0">
                <a:latin typeface="Constantia"/>
                <a:cs typeface="Constantia"/>
              </a:rPr>
              <a:t>is used in</a:t>
            </a:r>
            <a:r>
              <a:rPr sz="2600" spc="-395" dirty="0">
                <a:latin typeface="Constantia"/>
                <a:cs typeface="Constantia"/>
              </a:rPr>
              <a:t> </a:t>
            </a:r>
            <a:r>
              <a:rPr sz="2600" spc="-5" dirty="0">
                <a:latin typeface="Constantia"/>
                <a:cs typeface="Constantia"/>
              </a:rPr>
              <a:t>business  </a:t>
            </a:r>
            <a:r>
              <a:rPr sz="2600" spc="-10" dirty="0">
                <a:latin typeface="Constantia"/>
                <a:cs typeface="Constantia"/>
              </a:rPr>
              <a:t>communication.</a:t>
            </a:r>
            <a:endParaRPr sz="2600">
              <a:latin typeface="Constantia"/>
              <a:cs typeface="Constantia"/>
            </a:endParaRPr>
          </a:p>
          <a:p>
            <a:pPr marL="286385" marR="259715" indent="-274320">
              <a:lnSpc>
                <a:spcPct val="100000"/>
              </a:lnSpc>
              <a:spcBef>
                <a:spcPts val="625"/>
              </a:spcBef>
              <a:buClr>
                <a:srgbClr val="0AD0D9"/>
              </a:buClr>
              <a:buSzPct val="94230"/>
              <a:buFont typeface="Wingdings 2"/>
              <a:buChar char=""/>
              <a:tabLst>
                <a:tab pos="287020" algn="l"/>
              </a:tabLst>
            </a:pPr>
            <a:r>
              <a:rPr sz="2600" spc="-5" dirty="0">
                <a:latin typeface="Constantia"/>
                <a:cs typeface="Constantia"/>
              </a:rPr>
              <a:t>Check</a:t>
            </a:r>
            <a:r>
              <a:rPr sz="2600" spc="-135" dirty="0">
                <a:latin typeface="Constantia"/>
                <a:cs typeface="Constantia"/>
              </a:rPr>
              <a:t> </a:t>
            </a:r>
            <a:r>
              <a:rPr sz="2600" spc="-20" dirty="0">
                <a:latin typeface="Constantia"/>
                <a:cs typeface="Constantia"/>
              </a:rPr>
              <a:t>your</a:t>
            </a:r>
            <a:r>
              <a:rPr sz="2600" spc="-175" dirty="0">
                <a:latin typeface="Constantia"/>
                <a:cs typeface="Constantia"/>
              </a:rPr>
              <a:t> </a:t>
            </a:r>
            <a:r>
              <a:rPr sz="2600" spc="-10" dirty="0">
                <a:latin typeface="Constantia"/>
                <a:cs typeface="Constantia"/>
              </a:rPr>
              <a:t>accuracy</a:t>
            </a:r>
            <a:r>
              <a:rPr sz="2600" spc="-135" dirty="0">
                <a:latin typeface="Constantia"/>
                <a:cs typeface="Constantia"/>
              </a:rPr>
              <a:t> </a:t>
            </a:r>
            <a:r>
              <a:rPr sz="2600" dirty="0">
                <a:latin typeface="Constantia"/>
                <a:cs typeface="Constantia"/>
              </a:rPr>
              <a:t>of</a:t>
            </a:r>
            <a:r>
              <a:rPr sz="2600" spc="25" dirty="0">
                <a:latin typeface="Constantia"/>
                <a:cs typeface="Constantia"/>
              </a:rPr>
              <a:t> </a:t>
            </a:r>
            <a:r>
              <a:rPr sz="2600" dirty="0">
                <a:latin typeface="Constantia"/>
                <a:cs typeface="Constantia"/>
              </a:rPr>
              <a:t>facts</a:t>
            </a:r>
            <a:r>
              <a:rPr sz="2600" spc="-135" dirty="0">
                <a:latin typeface="Constantia"/>
                <a:cs typeface="Constantia"/>
              </a:rPr>
              <a:t> </a:t>
            </a:r>
            <a:r>
              <a:rPr sz="2600" dirty="0">
                <a:latin typeface="Constantia"/>
                <a:cs typeface="Constantia"/>
              </a:rPr>
              <a:t>and</a:t>
            </a:r>
            <a:r>
              <a:rPr sz="2600" spc="-30" dirty="0">
                <a:latin typeface="Constantia"/>
                <a:cs typeface="Constantia"/>
              </a:rPr>
              <a:t> </a:t>
            </a:r>
            <a:r>
              <a:rPr sz="2600" dirty="0">
                <a:latin typeface="Constantia"/>
                <a:cs typeface="Constantia"/>
              </a:rPr>
              <a:t>figures</a:t>
            </a:r>
            <a:r>
              <a:rPr sz="2600" spc="-70" dirty="0">
                <a:latin typeface="Constantia"/>
                <a:cs typeface="Constantia"/>
              </a:rPr>
              <a:t> </a:t>
            </a:r>
            <a:r>
              <a:rPr sz="2600" spc="-15" dirty="0">
                <a:latin typeface="Constantia"/>
                <a:cs typeface="Constantia"/>
              </a:rPr>
              <a:t>by</a:t>
            </a:r>
            <a:r>
              <a:rPr sz="2600" spc="-70" dirty="0">
                <a:latin typeface="Constantia"/>
                <a:cs typeface="Constantia"/>
              </a:rPr>
              <a:t> </a:t>
            </a:r>
            <a:r>
              <a:rPr sz="2600" spc="-5" dirty="0">
                <a:latin typeface="Constantia"/>
                <a:cs typeface="Constantia"/>
              </a:rPr>
              <a:t>making  </a:t>
            </a:r>
            <a:r>
              <a:rPr sz="2600" dirty="0">
                <a:latin typeface="Constantia"/>
                <a:cs typeface="Constantia"/>
              </a:rPr>
              <a:t>other person </a:t>
            </a:r>
            <a:r>
              <a:rPr sz="2600" spc="-10" dirty="0">
                <a:latin typeface="Constantia"/>
                <a:cs typeface="Constantia"/>
              </a:rPr>
              <a:t>read </a:t>
            </a:r>
            <a:r>
              <a:rPr sz="2600" spc="-20" dirty="0">
                <a:latin typeface="Constantia"/>
                <a:cs typeface="Constantia"/>
              </a:rPr>
              <a:t>your</a:t>
            </a:r>
            <a:r>
              <a:rPr sz="2600" spc="-420" dirty="0">
                <a:latin typeface="Constantia"/>
                <a:cs typeface="Constantia"/>
              </a:rPr>
              <a:t> </a:t>
            </a:r>
            <a:r>
              <a:rPr sz="2600" spc="-5" dirty="0">
                <a:latin typeface="Constantia"/>
                <a:cs typeface="Constantia"/>
              </a:rPr>
              <a:t>material.</a:t>
            </a:r>
            <a:endParaRPr sz="2600">
              <a:latin typeface="Constantia"/>
              <a:cs typeface="Constanti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6605"/>
            <a:ext cx="8061960" cy="932596"/>
          </a:xfrm>
        </p:spPr>
        <p:txBody>
          <a:bodyPr>
            <a:normAutofit/>
          </a:bodyPr>
          <a:lstStyle/>
          <a:p>
            <a:r>
              <a:rPr lang="en-US" b="1" dirty="0"/>
              <a:t>Variations throughout the </a:t>
            </a:r>
            <a:r>
              <a:rPr lang="en-US" b="1" dirty="0" smtClean="0"/>
              <a:t>years</a:t>
            </a:r>
            <a:endParaRPr lang="en-US" dirty="0"/>
          </a:p>
        </p:txBody>
      </p:sp>
      <p:sp>
        <p:nvSpPr>
          <p:cNvPr id="3" name="Content Placeholder 2"/>
          <p:cNvSpPr>
            <a:spLocks noGrp="1"/>
          </p:cNvSpPr>
          <p:nvPr>
            <p:ph idx="1"/>
          </p:nvPr>
        </p:nvSpPr>
        <p:spPr>
          <a:xfrm>
            <a:off x="152400" y="1845734"/>
            <a:ext cx="8991599" cy="4023360"/>
          </a:xfrm>
        </p:spPr>
        <p:txBody>
          <a:bodyPr>
            <a:normAutofit/>
          </a:bodyPr>
          <a:lstStyle/>
          <a:p>
            <a:r>
              <a:rPr lang="en-US" dirty="0"/>
              <a:t>The 7 C’s of Effective Communication have two more variations that are often overlooked, namely </a:t>
            </a:r>
            <a:r>
              <a:rPr lang="en-US" b="1" dirty="0"/>
              <a:t>Creativity</a:t>
            </a:r>
            <a:r>
              <a:rPr lang="en-US" dirty="0"/>
              <a:t> and </a:t>
            </a:r>
            <a:r>
              <a:rPr lang="en-US" b="1" dirty="0"/>
              <a:t>Credibility</a:t>
            </a:r>
            <a:r>
              <a:rPr lang="en-US" dirty="0"/>
              <a:t>.</a:t>
            </a:r>
          </a:p>
          <a:p>
            <a:r>
              <a:rPr lang="en-US" b="1" dirty="0"/>
              <a:t>Creativity</a:t>
            </a:r>
          </a:p>
          <a:p>
            <a:r>
              <a:rPr lang="en-US" dirty="0"/>
              <a:t>A text will only be lively when the words and sentence structures are used creatively and when short sentences are alternated with longer sentences. Creativity is especially important in texts in which search words are used, it is essential that the search words are constantly used in a different setting.</a:t>
            </a:r>
          </a:p>
          <a:p>
            <a:r>
              <a:rPr lang="en-US" b="1" dirty="0"/>
              <a:t>Credibility</a:t>
            </a:r>
          </a:p>
          <a:p>
            <a:r>
              <a:rPr lang="en-US" dirty="0"/>
              <a:t>By creating an atmosphere of trust in a conversation or text, you add credibility to the message. This can be achieved by a clear and striking ‘tone’, which indicates that the information you are discussing contains the right information.</a:t>
            </a:r>
          </a:p>
          <a:p>
            <a:endParaRPr lang="en-US" dirty="0"/>
          </a:p>
        </p:txBody>
      </p:sp>
    </p:spTree>
    <p:extLst>
      <p:ext uri="{BB962C8B-B14F-4D97-AF65-F5344CB8AC3E}">
        <p14:creationId xmlns:p14="http://schemas.microsoft.com/office/powerpoint/2010/main" val="246103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42545" rIns="0" bIns="0" rtlCol="0">
            <a:spAutoFit/>
          </a:bodyPr>
          <a:lstStyle/>
          <a:p>
            <a:pPr marL="2275840" marR="5080" indent="-1602105">
              <a:lnSpc>
                <a:spcPts val="5330"/>
              </a:lnSpc>
              <a:spcBef>
                <a:spcPts val="335"/>
              </a:spcBef>
            </a:pPr>
            <a:r>
              <a:rPr spc="-5" dirty="0"/>
              <a:t>Provide </a:t>
            </a:r>
            <a:r>
              <a:rPr dirty="0"/>
              <a:t>All</a:t>
            </a:r>
            <a:r>
              <a:rPr spc="-85" dirty="0"/>
              <a:t> </a:t>
            </a:r>
            <a:r>
              <a:rPr spc="-5" dirty="0"/>
              <a:t>Necessary  </a:t>
            </a:r>
            <a:r>
              <a:rPr dirty="0"/>
              <a:t>Information</a:t>
            </a:r>
          </a:p>
        </p:txBody>
      </p:sp>
      <p:sp>
        <p:nvSpPr>
          <p:cNvPr id="8" name="object 8"/>
          <p:cNvSpPr txBox="1"/>
          <p:nvPr/>
        </p:nvSpPr>
        <p:spPr>
          <a:xfrm>
            <a:off x="535940" y="1883409"/>
            <a:ext cx="8006715" cy="4196080"/>
          </a:xfrm>
          <a:prstGeom prst="rect">
            <a:avLst/>
          </a:prstGeom>
        </p:spPr>
        <p:txBody>
          <a:bodyPr vert="horz" wrap="square" lIns="0" tIns="82550" rIns="0" bIns="0" rtlCol="0">
            <a:spAutoFit/>
          </a:bodyPr>
          <a:lstStyle/>
          <a:p>
            <a:pPr marL="286385" marR="5080" indent="-274320">
              <a:lnSpc>
                <a:spcPts val="2310"/>
              </a:lnSpc>
              <a:spcBef>
                <a:spcPts val="650"/>
              </a:spcBef>
              <a:buClr>
                <a:srgbClr val="0AD0D9"/>
              </a:buClr>
              <a:buSzPct val="93750"/>
              <a:buFont typeface="Wingdings 2"/>
              <a:buChar char=""/>
              <a:tabLst>
                <a:tab pos="287020" algn="l"/>
              </a:tabLst>
            </a:pPr>
            <a:r>
              <a:rPr sz="2400" spc="-20" dirty="0">
                <a:latin typeface="Constantia"/>
                <a:cs typeface="Constantia"/>
              </a:rPr>
              <a:t>Give</a:t>
            </a:r>
            <a:r>
              <a:rPr sz="2400" spc="-135" dirty="0">
                <a:latin typeface="Constantia"/>
                <a:cs typeface="Constantia"/>
              </a:rPr>
              <a:t> </a:t>
            </a:r>
            <a:r>
              <a:rPr sz="2400" dirty="0">
                <a:latin typeface="Constantia"/>
                <a:cs typeface="Constantia"/>
              </a:rPr>
              <a:t>all</a:t>
            </a:r>
            <a:r>
              <a:rPr sz="2400" spc="-70" dirty="0">
                <a:latin typeface="Constantia"/>
                <a:cs typeface="Constantia"/>
              </a:rPr>
              <a:t> </a:t>
            </a:r>
            <a:r>
              <a:rPr sz="2400" spc="-5" dirty="0">
                <a:latin typeface="Constantia"/>
                <a:cs typeface="Constantia"/>
              </a:rPr>
              <a:t>detail</a:t>
            </a:r>
            <a:r>
              <a:rPr sz="2400" spc="-65" dirty="0">
                <a:latin typeface="Constantia"/>
                <a:cs typeface="Constantia"/>
              </a:rPr>
              <a:t> </a:t>
            </a:r>
            <a:r>
              <a:rPr sz="2400" spc="-10" dirty="0">
                <a:latin typeface="Constantia"/>
                <a:cs typeface="Constantia"/>
              </a:rPr>
              <a:t>which</a:t>
            </a:r>
            <a:r>
              <a:rPr sz="2400" spc="-35" dirty="0">
                <a:latin typeface="Constantia"/>
                <a:cs typeface="Constantia"/>
              </a:rPr>
              <a:t> </a:t>
            </a:r>
            <a:r>
              <a:rPr sz="2400" spc="-5" dirty="0">
                <a:latin typeface="Constantia"/>
                <a:cs typeface="Constantia"/>
              </a:rPr>
              <a:t>is</a:t>
            </a:r>
            <a:r>
              <a:rPr sz="2400" spc="-45" dirty="0">
                <a:latin typeface="Constantia"/>
                <a:cs typeface="Constantia"/>
              </a:rPr>
              <a:t> </a:t>
            </a:r>
            <a:r>
              <a:rPr sz="2400" spc="-5" dirty="0">
                <a:latin typeface="Constantia"/>
                <a:cs typeface="Constantia"/>
              </a:rPr>
              <a:t>necessary</a:t>
            </a:r>
            <a:r>
              <a:rPr sz="2400" spc="-65" dirty="0">
                <a:latin typeface="Constantia"/>
                <a:cs typeface="Constantia"/>
              </a:rPr>
              <a:t> </a:t>
            </a:r>
            <a:r>
              <a:rPr sz="2400" spc="-5" dirty="0">
                <a:latin typeface="Constantia"/>
                <a:cs typeface="Constantia"/>
              </a:rPr>
              <a:t>for</a:t>
            </a:r>
            <a:r>
              <a:rPr sz="2400" spc="-145" dirty="0">
                <a:latin typeface="Constantia"/>
                <a:cs typeface="Constantia"/>
              </a:rPr>
              <a:t> </a:t>
            </a:r>
            <a:r>
              <a:rPr sz="2400" spc="-15" dirty="0">
                <a:latin typeface="Constantia"/>
                <a:cs typeface="Constantia"/>
              </a:rPr>
              <a:t>complete</a:t>
            </a:r>
            <a:r>
              <a:rPr sz="2400" spc="-110" dirty="0">
                <a:latin typeface="Constantia"/>
                <a:cs typeface="Constantia"/>
              </a:rPr>
              <a:t> </a:t>
            </a:r>
            <a:r>
              <a:rPr sz="2400" dirty="0">
                <a:latin typeface="Constantia"/>
                <a:cs typeface="Constantia"/>
              </a:rPr>
              <a:t>and</a:t>
            </a:r>
            <a:r>
              <a:rPr sz="2400" spc="-60" dirty="0">
                <a:latin typeface="Constantia"/>
                <a:cs typeface="Constantia"/>
              </a:rPr>
              <a:t> </a:t>
            </a:r>
            <a:r>
              <a:rPr sz="2400" spc="-20" dirty="0">
                <a:latin typeface="Constantia"/>
                <a:cs typeface="Constantia"/>
              </a:rPr>
              <a:t>accurate  </a:t>
            </a:r>
            <a:r>
              <a:rPr sz="2400" spc="-10" dirty="0">
                <a:latin typeface="Constantia"/>
                <a:cs typeface="Constantia"/>
              </a:rPr>
              <a:t>understanding.</a:t>
            </a:r>
            <a:endParaRPr sz="2400">
              <a:latin typeface="Constantia"/>
              <a:cs typeface="Constantia"/>
            </a:endParaRPr>
          </a:p>
          <a:p>
            <a:pPr marL="286385" marR="245110" indent="-274320">
              <a:lnSpc>
                <a:spcPct val="80000"/>
              </a:lnSpc>
              <a:spcBef>
                <a:spcPts val="590"/>
              </a:spcBef>
              <a:buClr>
                <a:srgbClr val="0AD0D9"/>
              </a:buClr>
              <a:buSzPct val="93750"/>
              <a:buFont typeface="Wingdings 2"/>
              <a:buChar char=""/>
              <a:tabLst>
                <a:tab pos="287020" algn="l"/>
              </a:tabLst>
            </a:pPr>
            <a:r>
              <a:rPr sz="2400" spc="-5" dirty="0">
                <a:latin typeface="Constantia"/>
                <a:cs typeface="Constantia"/>
              </a:rPr>
              <a:t>One</a:t>
            </a:r>
            <a:r>
              <a:rPr sz="2400" spc="-135" dirty="0">
                <a:latin typeface="Constantia"/>
                <a:cs typeface="Constantia"/>
              </a:rPr>
              <a:t> </a:t>
            </a:r>
            <a:r>
              <a:rPr sz="2400" spc="-30" dirty="0">
                <a:latin typeface="Constantia"/>
                <a:cs typeface="Constantia"/>
              </a:rPr>
              <a:t>way</a:t>
            </a:r>
            <a:r>
              <a:rPr sz="2400" spc="-80" dirty="0">
                <a:latin typeface="Constantia"/>
                <a:cs typeface="Constantia"/>
              </a:rPr>
              <a:t> </a:t>
            </a:r>
            <a:r>
              <a:rPr sz="2400" spc="-20" dirty="0">
                <a:latin typeface="Constantia"/>
                <a:cs typeface="Constantia"/>
              </a:rPr>
              <a:t>to</a:t>
            </a:r>
            <a:r>
              <a:rPr sz="2400" spc="-65" dirty="0">
                <a:latin typeface="Constantia"/>
                <a:cs typeface="Constantia"/>
              </a:rPr>
              <a:t> </a:t>
            </a:r>
            <a:r>
              <a:rPr sz="2400" spc="-20" dirty="0">
                <a:latin typeface="Constantia"/>
                <a:cs typeface="Constantia"/>
              </a:rPr>
              <a:t>make</a:t>
            </a:r>
            <a:r>
              <a:rPr sz="2400" spc="-135" dirty="0">
                <a:latin typeface="Constantia"/>
                <a:cs typeface="Constantia"/>
              </a:rPr>
              <a:t> </a:t>
            </a:r>
            <a:r>
              <a:rPr sz="2400" spc="-20" dirty="0">
                <a:latin typeface="Constantia"/>
                <a:cs typeface="Constantia"/>
              </a:rPr>
              <a:t>your</a:t>
            </a:r>
            <a:r>
              <a:rPr sz="2400" spc="-80" dirty="0">
                <a:latin typeface="Constantia"/>
                <a:cs typeface="Constantia"/>
              </a:rPr>
              <a:t> </a:t>
            </a:r>
            <a:r>
              <a:rPr sz="2400" spc="-15" dirty="0">
                <a:latin typeface="Constantia"/>
                <a:cs typeface="Constantia"/>
              </a:rPr>
              <a:t>message</a:t>
            </a:r>
            <a:r>
              <a:rPr sz="2400" spc="-105" dirty="0">
                <a:latin typeface="Constantia"/>
                <a:cs typeface="Constantia"/>
              </a:rPr>
              <a:t> </a:t>
            </a:r>
            <a:r>
              <a:rPr sz="2400" spc="-15" dirty="0">
                <a:latin typeface="Constantia"/>
                <a:cs typeface="Constantia"/>
              </a:rPr>
              <a:t>complete</a:t>
            </a:r>
            <a:r>
              <a:rPr sz="2400" spc="-60" dirty="0">
                <a:latin typeface="Constantia"/>
                <a:cs typeface="Constantia"/>
              </a:rPr>
              <a:t> </a:t>
            </a:r>
            <a:r>
              <a:rPr sz="2400" spc="-5" dirty="0">
                <a:latin typeface="Constantia"/>
                <a:cs typeface="Constantia"/>
              </a:rPr>
              <a:t>is</a:t>
            </a:r>
            <a:r>
              <a:rPr sz="2400" spc="-50" dirty="0">
                <a:latin typeface="Constantia"/>
                <a:cs typeface="Constantia"/>
              </a:rPr>
              <a:t> </a:t>
            </a:r>
            <a:r>
              <a:rPr sz="2400" spc="-20" dirty="0">
                <a:latin typeface="Constantia"/>
                <a:cs typeface="Constantia"/>
              </a:rPr>
              <a:t>by</a:t>
            </a:r>
            <a:r>
              <a:rPr sz="2400" spc="-130" dirty="0">
                <a:latin typeface="Constantia"/>
                <a:cs typeface="Constantia"/>
              </a:rPr>
              <a:t> </a:t>
            </a:r>
            <a:r>
              <a:rPr sz="2400" dirty="0">
                <a:latin typeface="Constantia"/>
                <a:cs typeface="Constantia"/>
              </a:rPr>
              <a:t>asking </a:t>
            </a:r>
            <a:r>
              <a:rPr sz="2400" spc="-5" dirty="0">
                <a:latin typeface="Constantia"/>
                <a:cs typeface="Constantia"/>
              </a:rPr>
              <a:t>five  </a:t>
            </a:r>
            <a:r>
              <a:rPr sz="2400" dirty="0">
                <a:latin typeface="Constantia"/>
                <a:cs typeface="Constantia"/>
              </a:rPr>
              <a:t>W</a:t>
            </a:r>
            <a:r>
              <a:rPr sz="2400" spc="-105" dirty="0">
                <a:latin typeface="Constantia"/>
                <a:cs typeface="Constantia"/>
              </a:rPr>
              <a:t> </a:t>
            </a:r>
            <a:r>
              <a:rPr sz="2400" spc="-5" dirty="0">
                <a:latin typeface="Constantia"/>
                <a:cs typeface="Constantia"/>
              </a:rPr>
              <a:t>questions;</a:t>
            </a:r>
            <a:endParaRPr sz="2400">
              <a:latin typeface="Constantia"/>
              <a:cs typeface="Constantia"/>
            </a:endParaRPr>
          </a:p>
          <a:p>
            <a:pPr marL="287020" indent="-274320">
              <a:lnSpc>
                <a:spcPct val="100000"/>
              </a:lnSpc>
              <a:buClr>
                <a:srgbClr val="0AD0D9"/>
              </a:buClr>
              <a:buSzPct val="93750"/>
              <a:buFont typeface="Wingdings"/>
              <a:buChar char=""/>
              <a:tabLst>
                <a:tab pos="287020" algn="l"/>
              </a:tabLst>
            </a:pPr>
            <a:r>
              <a:rPr sz="2400" dirty="0">
                <a:latin typeface="Constantia"/>
                <a:cs typeface="Constantia"/>
              </a:rPr>
              <a:t>Who?</a:t>
            </a:r>
            <a:endParaRPr sz="2400">
              <a:latin typeface="Constantia"/>
              <a:cs typeface="Constantia"/>
            </a:endParaRPr>
          </a:p>
          <a:p>
            <a:pPr marL="287020" indent="-274320">
              <a:lnSpc>
                <a:spcPct val="100000"/>
              </a:lnSpc>
              <a:spcBef>
                <a:spcPts val="5"/>
              </a:spcBef>
              <a:buClr>
                <a:srgbClr val="0AD0D9"/>
              </a:buClr>
              <a:buSzPct val="93750"/>
              <a:buFont typeface="Wingdings"/>
              <a:buChar char=""/>
              <a:tabLst>
                <a:tab pos="287020" algn="l"/>
              </a:tabLst>
            </a:pPr>
            <a:r>
              <a:rPr sz="2400" dirty="0">
                <a:latin typeface="Constantia"/>
                <a:cs typeface="Constantia"/>
              </a:rPr>
              <a:t>What?</a:t>
            </a:r>
            <a:endParaRPr sz="2400">
              <a:latin typeface="Constantia"/>
              <a:cs typeface="Constantia"/>
            </a:endParaRPr>
          </a:p>
          <a:p>
            <a:pPr marL="287020" indent="-274320">
              <a:lnSpc>
                <a:spcPct val="100000"/>
              </a:lnSpc>
              <a:buClr>
                <a:srgbClr val="0AD0D9"/>
              </a:buClr>
              <a:buSzPct val="93750"/>
              <a:buFont typeface="Wingdings"/>
              <a:buChar char=""/>
              <a:tabLst>
                <a:tab pos="287020" algn="l"/>
              </a:tabLst>
            </a:pPr>
            <a:r>
              <a:rPr sz="2400" dirty="0">
                <a:latin typeface="Constantia"/>
                <a:cs typeface="Constantia"/>
              </a:rPr>
              <a:t>When?</a:t>
            </a:r>
            <a:endParaRPr sz="2400">
              <a:latin typeface="Constantia"/>
              <a:cs typeface="Constantia"/>
            </a:endParaRPr>
          </a:p>
          <a:p>
            <a:pPr marL="287020" indent="-274320">
              <a:lnSpc>
                <a:spcPct val="100000"/>
              </a:lnSpc>
              <a:buClr>
                <a:srgbClr val="0AD0D9"/>
              </a:buClr>
              <a:buSzPct val="93750"/>
              <a:buFont typeface="Wingdings"/>
              <a:buChar char=""/>
              <a:tabLst>
                <a:tab pos="287020" algn="l"/>
              </a:tabLst>
            </a:pPr>
            <a:r>
              <a:rPr sz="2400" spc="-5" dirty="0">
                <a:latin typeface="Constantia"/>
                <a:cs typeface="Constantia"/>
              </a:rPr>
              <a:t>Where?</a:t>
            </a:r>
            <a:endParaRPr sz="2400">
              <a:latin typeface="Constantia"/>
              <a:cs typeface="Constantia"/>
            </a:endParaRPr>
          </a:p>
          <a:p>
            <a:pPr marL="287020" indent="-274320">
              <a:lnSpc>
                <a:spcPct val="100000"/>
              </a:lnSpc>
              <a:buClr>
                <a:srgbClr val="0AD0D9"/>
              </a:buClr>
              <a:buSzPct val="93750"/>
              <a:buFont typeface="Wingdings"/>
              <a:buChar char=""/>
              <a:tabLst>
                <a:tab pos="287020" algn="l"/>
              </a:tabLst>
            </a:pPr>
            <a:r>
              <a:rPr sz="2400" spc="-15" dirty="0">
                <a:latin typeface="Constantia"/>
                <a:cs typeface="Constantia"/>
              </a:rPr>
              <a:t>Why?</a:t>
            </a:r>
            <a:endParaRPr sz="2400">
              <a:latin typeface="Constantia"/>
              <a:cs typeface="Constantia"/>
            </a:endParaRPr>
          </a:p>
          <a:p>
            <a:pPr marL="287020" indent="-274320">
              <a:lnSpc>
                <a:spcPct val="100000"/>
              </a:lnSpc>
              <a:buClr>
                <a:srgbClr val="0AD0D9"/>
              </a:buClr>
              <a:buSzPct val="93750"/>
              <a:buFont typeface="Arial"/>
              <a:buChar char="•"/>
              <a:tabLst>
                <a:tab pos="286385" algn="l"/>
                <a:tab pos="287020" algn="l"/>
              </a:tabLst>
            </a:pPr>
            <a:r>
              <a:rPr sz="2400" spc="-5" dirty="0">
                <a:latin typeface="Constantia"/>
                <a:cs typeface="Constantia"/>
              </a:rPr>
              <a:t>And </a:t>
            </a:r>
            <a:r>
              <a:rPr sz="2400" dirty="0">
                <a:latin typeface="Constantia"/>
                <a:cs typeface="Constantia"/>
              </a:rPr>
              <a:t>other essentials as</a:t>
            </a:r>
            <a:r>
              <a:rPr sz="2400" spc="-380" dirty="0">
                <a:latin typeface="Constantia"/>
                <a:cs typeface="Constantia"/>
              </a:rPr>
              <a:t> </a:t>
            </a:r>
            <a:r>
              <a:rPr sz="2400" spc="-30" dirty="0">
                <a:latin typeface="Constantia"/>
                <a:cs typeface="Constantia"/>
              </a:rPr>
              <a:t>How?</a:t>
            </a:r>
            <a:endParaRPr sz="2400">
              <a:latin typeface="Constantia"/>
              <a:cs typeface="Constantia"/>
            </a:endParaRPr>
          </a:p>
          <a:p>
            <a:pPr marL="286385" marR="241300">
              <a:lnSpc>
                <a:spcPts val="2300"/>
              </a:lnSpc>
              <a:spcBef>
                <a:spcPts val="560"/>
              </a:spcBef>
            </a:pPr>
            <a:r>
              <a:rPr sz="2400" spc="-5" dirty="0">
                <a:latin typeface="Constantia"/>
                <a:cs typeface="Constantia"/>
              </a:rPr>
              <a:t>These </a:t>
            </a:r>
            <a:r>
              <a:rPr sz="2400" spc="-15" dirty="0">
                <a:latin typeface="Constantia"/>
                <a:cs typeface="Constantia"/>
              </a:rPr>
              <a:t>are </a:t>
            </a:r>
            <a:r>
              <a:rPr sz="2400" spc="-5" dirty="0">
                <a:latin typeface="Constantia"/>
                <a:cs typeface="Constantia"/>
              </a:rPr>
              <a:t>useful for making </a:t>
            </a:r>
            <a:r>
              <a:rPr sz="2400" spc="-10" dirty="0">
                <a:latin typeface="Constantia"/>
                <a:cs typeface="Constantia"/>
              </a:rPr>
              <a:t>requests,</a:t>
            </a:r>
            <a:r>
              <a:rPr sz="2400" spc="-445" dirty="0">
                <a:latin typeface="Constantia"/>
                <a:cs typeface="Constantia"/>
              </a:rPr>
              <a:t> </a:t>
            </a:r>
            <a:r>
              <a:rPr sz="2400" spc="-10" dirty="0">
                <a:latin typeface="Constantia"/>
                <a:cs typeface="Constantia"/>
              </a:rPr>
              <a:t>announcements, </a:t>
            </a:r>
            <a:r>
              <a:rPr sz="2400" dirty="0">
                <a:latin typeface="Constantia"/>
                <a:cs typeface="Constantia"/>
              </a:rPr>
              <a:t>or  other </a:t>
            </a:r>
            <a:r>
              <a:rPr sz="2400" spc="-10" dirty="0">
                <a:latin typeface="Constantia"/>
                <a:cs typeface="Constantia"/>
              </a:rPr>
              <a:t>informative</a:t>
            </a:r>
            <a:r>
              <a:rPr sz="2400" spc="-180" dirty="0">
                <a:latin typeface="Constantia"/>
                <a:cs typeface="Constantia"/>
              </a:rPr>
              <a:t> </a:t>
            </a:r>
            <a:r>
              <a:rPr sz="2400" spc="-15" dirty="0">
                <a:latin typeface="Constantia"/>
                <a:cs typeface="Constantia"/>
              </a:rPr>
              <a:t>messages.</a:t>
            </a:r>
            <a:endParaRPr sz="2400">
              <a:latin typeface="Constantia"/>
              <a:cs typeface="Constanti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494533" y="1029970"/>
            <a:ext cx="4155440" cy="1397000"/>
          </a:xfrm>
          <a:prstGeom prst="rect">
            <a:avLst/>
          </a:prstGeom>
        </p:spPr>
        <p:txBody>
          <a:bodyPr vert="horz" wrap="square" lIns="0" tIns="12700" rIns="0" bIns="0" rtlCol="0">
            <a:spAutoFit/>
          </a:bodyPr>
          <a:lstStyle/>
          <a:p>
            <a:pPr marL="12700" marR="5080" indent="24130">
              <a:lnSpc>
                <a:spcPct val="100000"/>
              </a:lnSpc>
              <a:spcBef>
                <a:spcPts val="100"/>
              </a:spcBef>
            </a:pPr>
            <a:r>
              <a:rPr spc="-5" dirty="0"/>
              <a:t>CHECKLIST FOR  COMPLETEN</a:t>
            </a:r>
            <a:r>
              <a:rPr spc="-20" dirty="0"/>
              <a:t>E</a:t>
            </a:r>
            <a:r>
              <a:rPr dirty="0"/>
              <a:t>SS</a:t>
            </a:r>
          </a:p>
        </p:txBody>
      </p:sp>
      <p:sp>
        <p:nvSpPr>
          <p:cNvPr id="8" name="object 8"/>
          <p:cNvSpPr txBox="1"/>
          <p:nvPr/>
        </p:nvSpPr>
        <p:spPr>
          <a:xfrm>
            <a:off x="535940" y="2981680"/>
            <a:ext cx="5791200" cy="1452245"/>
          </a:xfrm>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sz="2600" spc="-5" dirty="0">
                <a:latin typeface="Constantia"/>
                <a:cs typeface="Constantia"/>
              </a:rPr>
              <a:t>Remember the </a:t>
            </a:r>
            <a:r>
              <a:rPr sz="2600" spc="-10" dirty="0">
                <a:latin typeface="Constantia"/>
                <a:cs typeface="Constantia"/>
              </a:rPr>
              <a:t>five</a:t>
            </a:r>
            <a:r>
              <a:rPr sz="2600" spc="-325" dirty="0">
                <a:latin typeface="Constantia"/>
                <a:cs typeface="Constantia"/>
              </a:rPr>
              <a:t> </a:t>
            </a:r>
            <a:r>
              <a:rPr sz="2600" spc="-5" dirty="0">
                <a:latin typeface="Constantia"/>
                <a:cs typeface="Constantia"/>
              </a:rPr>
              <a:t>W’s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15" dirty="0">
                <a:latin typeface="Constantia"/>
                <a:cs typeface="Constantia"/>
              </a:rPr>
              <a:t>Answer </a:t>
            </a:r>
            <a:r>
              <a:rPr sz="2600" dirty="0">
                <a:latin typeface="Constantia"/>
                <a:cs typeface="Constantia"/>
              </a:rPr>
              <a:t>all</a:t>
            </a:r>
            <a:r>
              <a:rPr sz="2600" spc="-260" dirty="0">
                <a:latin typeface="Constantia"/>
                <a:cs typeface="Constantia"/>
              </a:rPr>
              <a:t> </a:t>
            </a:r>
            <a:r>
              <a:rPr sz="2600" spc="-5" dirty="0">
                <a:latin typeface="Constantia"/>
                <a:cs typeface="Constantia"/>
              </a:rPr>
              <a:t>questions</a:t>
            </a:r>
            <a:endParaRPr sz="2600">
              <a:latin typeface="Constantia"/>
              <a:cs typeface="Constantia"/>
            </a:endParaRPr>
          </a:p>
          <a:p>
            <a:pPr marL="287020" indent="-274320">
              <a:lnSpc>
                <a:spcPct val="100000"/>
              </a:lnSpc>
              <a:spcBef>
                <a:spcPts val="625"/>
              </a:spcBef>
              <a:buClr>
                <a:srgbClr val="0AD0D9"/>
              </a:buClr>
              <a:buSzPct val="94230"/>
              <a:buFont typeface="Wingdings 2"/>
              <a:buChar char=""/>
              <a:tabLst>
                <a:tab pos="287020" algn="l"/>
              </a:tabLst>
            </a:pPr>
            <a:r>
              <a:rPr sz="2600" spc="-25" dirty="0">
                <a:latin typeface="Constantia"/>
                <a:cs typeface="Constantia"/>
              </a:rPr>
              <a:t>Give </a:t>
            </a:r>
            <a:r>
              <a:rPr sz="2600" spc="-10" dirty="0">
                <a:latin typeface="Constantia"/>
                <a:cs typeface="Constantia"/>
              </a:rPr>
              <a:t>extra </a:t>
            </a:r>
            <a:r>
              <a:rPr sz="2600" spc="-5" dirty="0">
                <a:latin typeface="Constantia"/>
                <a:cs typeface="Constantia"/>
              </a:rPr>
              <a:t>information when</a:t>
            </a:r>
            <a:r>
              <a:rPr sz="2600" spc="-434" dirty="0">
                <a:latin typeface="Constantia"/>
                <a:cs typeface="Constantia"/>
              </a:rPr>
              <a:t> </a:t>
            </a:r>
            <a:r>
              <a:rPr sz="2600" spc="-10" dirty="0">
                <a:latin typeface="Constantia"/>
                <a:cs typeface="Constantia"/>
              </a:rPr>
              <a:t>desirable.</a:t>
            </a:r>
            <a:endParaRPr sz="2600">
              <a:latin typeface="Constantia"/>
              <a:cs typeface="Constanti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2590545" y="1045209"/>
            <a:ext cx="3963670" cy="788035"/>
          </a:xfrm>
          <a:prstGeom prst="rect">
            <a:avLst/>
          </a:prstGeom>
        </p:spPr>
        <p:txBody>
          <a:bodyPr vert="horz" wrap="square" lIns="0" tIns="13335" rIns="0" bIns="0" rtlCol="0">
            <a:spAutoFit/>
          </a:bodyPr>
          <a:lstStyle/>
          <a:p>
            <a:pPr marL="12700">
              <a:lnSpc>
                <a:spcPct val="100000"/>
              </a:lnSpc>
              <a:spcBef>
                <a:spcPts val="105"/>
              </a:spcBef>
            </a:pPr>
            <a:r>
              <a:rPr sz="5000" spc="-5" dirty="0"/>
              <a:t>Conciseness</a:t>
            </a:r>
            <a:endParaRPr sz="5000"/>
          </a:p>
        </p:txBody>
      </p:sp>
      <p:sp>
        <p:nvSpPr>
          <p:cNvPr id="8" name="object 8"/>
          <p:cNvSpPr txBox="1"/>
          <p:nvPr/>
        </p:nvSpPr>
        <p:spPr>
          <a:xfrm>
            <a:off x="535940" y="2907919"/>
            <a:ext cx="7910830" cy="1215390"/>
          </a:xfrm>
          <a:prstGeom prst="rect">
            <a:avLst/>
          </a:prstGeom>
        </p:spPr>
        <p:txBody>
          <a:bodyPr vert="horz" wrap="square" lIns="0" tIns="13335" rIns="0" bIns="0" rtlCol="0">
            <a:spAutoFit/>
          </a:bodyPr>
          <a:lstStyle/>
          <a:p>
            <a:pPr marL="286385" marR="5080" indent="-274320">
              <a:lnSpc>
                <a:spcPct val="100000"/>
              </a:lnSpc>
              <a:spcBef>
                <a:spcPts val="105"/>
              </a:spcBef>
              <a:buClr>
                <a:srgbClr val="0AD0D9"/>
              </a:buClr>
              <a:buSzPct val="94230"/>
              <a:buFont typeface="Wingdings 2"/>
              <a:buChar char=""/>
              <a:tabLst>
                <a:tab pos="367665" algn="l"/>
                <a:tab pos="368300" algn="l"/>
              </a:tabLst>
            </a:pPr>
            <a:r>
              <a:rPr dirty="0"/>
              <a:t>	</a:t>
            </a:r>
            <a:r>
              <a:rPr sz="2600" spc="-10" dirty="0">
                <a:latin typeface="Constantia"/>
                <a:cs typeface="Constantia"/>
              </a:rPr>
              <a:t>Conciseness </a:t>
            </a:r>
            <a:r>
              <a:rPr sz="2600" spc="-5" dirty="0">
                <a:latin typeface="Constantia"/>
                <a:cs typeface="Constantia"/>
              </a:rPr>
              <a:t>is </a:t>
            </a:r>
            <a:r>
              <a:rPr sz="2600" spc="-15" dirty="0">
                <a:latin typeface="Constantia"/>
                <a:cs typeface="Constantia"/>
              </a:rPr>
              <a:t>saying </a:t>
            </a:r>
            <a:r>
              <a:rPr sz="2600" spc="-5" dirty="0">
                <a:latin typeface="Constantia"/>
                <a:cs typeface="Constantia"/>
              </a:rPr>
              <a:t>what </a:t>
            </a:r>
            <a:r>
              <a:rPr sz="2600" spc="-25" dirty="0">
                <a:latin typeface="Constantia"/>
                <a:cs typeface="Constantia"/>
              </a:rPr>
              <a:t>you </a:t>
            </a:r>
            <a:r>
              <a:rPr sz="2600" spc="-30" dirty="0">
                <a:latin typeface="Constantia"/>
                <a:cs typeface="Constantia"/>
              </a:rPr>
              <a:t>have </a:t>
            </a:r>
            <a:r>
              <a:rPr sz="2600" spc="-20" dirty="0">
                <a:latin typeface="Constantia"/>
                <a:cs typeface="Constantia"/>
              </a:rPr>
              <a:t>to </a:t>
            </a:r>
            <a:r>
              <a:rPr sz="2600" spc="-15" dirty="0">
                <a:latin typeface="Constantia"/>
                <a:cs typeface="Constantia"/>
              </a:rPr>
              <a:t>say </a:t>
            </a:r>
            <a:r>
              <a:rPr sz="2600" spc="-5" dirty="0">
                <a:latin typeface="Constantia"/>
                <a:cs typeface="Constantia"/>
              </a:rPr>
              <a:t>in </a:t>
            </a:r>
            <a:r>
              <a:rPr sz="2600" spc="-15" dirty="0">
                <a:latin typeface="Constantia"/>
                <a:cs typeface="Constantia"/>
              </a:rPr>
              <a:t>fewest  </a:t>
            </a:r>
            <a:r>
              <a:rPr sz="2600" dirty="0">
                <a:latin typeface="Constantia"/>
                <a:cs typeface="Constantia"/>
              </a:rPr>
              <a:t>possible</a:t>
            </a:r>
            <a:r>
              <a:rPr sz="2600" spc="-160" dirty="0">
                <a:latin typeface="Constantia"/>
                <a:cs typeface="Constantia"/>
              </a:rPr>
              <a:t> </a:t>
            </a:r>
            <a:r>
              <a:rPr sz="2600" spc="-20" dirty="0">
                <a:latin typeface="Constantia"/>
                <a:cs typeface="Constantia"/>
              </a:rPr>
              <a:t>words</a:t>
            </a:r>
            <a:r>
              <a:rPr sz="2600" spc="-140" dirty="0">
                <a:latin typeface="Constantia"/>
                <a:cs typeface="Constantia"/>
              </a:rPr>
              <a:t> </a:t>
            </a:r>
            <a:r>
              <a:rPr sz="2600" dirty="0">
                <a:latin typeface="Constantia"/>
                <a:cs typeface="Constantia"/>
              </a:rPr>
              <a:t>without</a:t>
            </a:r>
            <a:r>
              <a:rPr sz="2600" spc="-150" dirty="0">
                <a:latin typeface="Constantia"/>
                <a:cs typeface="Constantia"/>
              </a:rPr>
              <a:t> </a:t>
            </a:r>
            <a:r>
              <a:rPr sz="2600" dirty="0">
                <a:latin typeface="Constantia"/>
                <a:cs typeface="Constantia"/>
              </a:rPr>
              <a:t>sacrificing</a:t>
            </a:r>
            <a:r>
              <a:rPr sz="2600" spc="-50" dirty="0">
                <a:latin typeface="Constantia"/>
                <a:cs typeface="Constantia"/>
              </a:rPr>
              <a:t> </a:t>
            </a:r>
            <a:r>
              <a:rPr sz="2600" dirty="0">
                <a:latin typeface="Constantia"/>
                <a:cs typeface="Constantia"/>
              </a:rPr>
              <a:t>other</a:t>
            </a:r>
            <a:r>
              <a:rPr sz="2600" spc="-100" dirty="0">
                <a:latin typeface="Constantia"/>
                <a:cs typeface="Constantia"/>
              </a:rPr>
              <a:t> </a:t>
            </a:r>
            <a:r>
              <a:rPr sz="2600" dirty="0">
                <a:latin typeface="Constantia"/>
                <a:cs typeface="Constantia"/>
              </a:rPr>
              <a:t>C</a:t>
            </a:r>
            <a:r>
              <a:rPr sz="2600" spc="-100" dirty="0">
                <a:latin typeface="Constantia"/>
                <a:cs typeface="Constantia"/>
              </a:rPr>
              <a:t> </a:t>
            </a:r>
            <a:r>
              <a:rPr sz="2600" spc="-10" dirty="0">
                <a:latin typeface="Constantia"/>
                <a:cs typeface="Constantia"/>
              </a:rPr>
              <a:t>qualities.</a:t>
            </a:r>
            <a:r>
              <a:rPr sz="2600" spc="-75" dirty="0">
                <a:latin typeface="Constantia"/>
                <a:cs typeface="Constantia"/>
              </a:rPr>
              <a:t> </a:t>
            </a:r>
            <a:r>
              <a:rPr sz="2600" dirty="0">
                <a:latin typeface="Constantia"/>
                <a:cs typeface="Constantia"/>
              </a:rPr>
              <a:t>A  </a:t>
            </a:r>
            <a:r>
              <a:rPr sz="2600" spc="-10" dirty="0">
                <a:latin typeface="Constantia"/>
                <a:cs typeface="Constantia"/>
              </a:rPr>
              <a:t>concise</a:t>
            </a:r>
            <a:r>
              <a:rPr sz="2600" spc="-100" dirty="0">
                <a:latin typeface="Constantia"/>
                <a:cs typeface="Constantia"/>
              </a:rPr>
              <a:t> </a:t>
            </a:r>
            <a:r>
              <a:rPr sz="2600" spc="-15" dirty="0">
                <a:latin typeface="Constantia"/>
                <a:cs typeface="Constantia"/>
              </a:rPr>
              <a:t>message</a:t>
            </a:r>
            <a:r>
              <a:rPr sz="2600" spc="-80" dirty="0">
                <a:latin typeface="Constantia"/>
                <a:cs typeface="Constantia"/>
              </a:rPr>
              <a:t> </a:t>
            </a:r>
            <a:r>
              <a:rPr sz="2600" spc="-5" dirty="0">
                <a:latin typeface="Constantia"/>
                <a:cs typeface="Constantia"/>
              </a:rPr>
              <a:t>is</a:t>
            </a:r>
            <a:r>
              <a:rPr sz="2600" spc="-120" dirty="0">
                <a:latin typeface="Constantia"/>
                <a:cs typeface="Constantia"/>
              </a:rPr>
              <a:t> </a:t>
            </a:r>
            <a:r>
              <a:rPr sz="2600" spc="-10" dirty="0">
                <a:latin typeface="Constantia"/>
                <a:cs typeface="Constantia"/>
              </a:rPr>
              <a:t>complete</a:t>
            </a:r>
            <a:r>
              <a:rPr sz="2600" spc="-160" dirty="0">
                <a:latin typeface="Constantia"/>
                <a:cs typeface="Constantia"/>
              </a:rPr>
              <a:t> </a:t>
            </a:r>
            <a:r>
              <a:rPr sz="2600" dirty="0">
                <a:latin typeface="Constantia"/>
                <a:cs typeface="Constantia"/>
              </a:rPr>
              <a:t>without</a:t>
            </a:r>
            <a:r>
              <a:rPr sz="2600" spc="-114" dirty="0">
                <a:latin typeface="Constantia"/>
                <a:cs typeface="Constantia"/>
              </a:rPr>
              <a:t> </a:t>
            </a:r>
            <a:r>
              <a:rPr sz="2600" spc="-5" dirty="0">
                <a:latin typeface="Constantia"/>
                <a:cs typeface="Constantia"/>
              </a:rPr>
              <a:t>being</a:t>
            </a:r>
            <a:r>
              <a:rPr sz="2600" spc="-55" dirty="0">
                <a:latin typeface="Constantia"/>
                <a:cs typeface="Constantia"/>
              </a:rPr>
              <a:t> </a:t>
            </a:r>
            <a:r>
              <a:rPr sz="2600" spc="-65" dirty="0">
                <a:latin typeface="Constantia"/>
                <a:cs typeface="Constantia"/>
              </a:rPr>
              <a:t>wordy.</a:t>
            </a:r>
            <a:endParaRPr sz="2600">
              <a:latin typeface="Constantia"/>
              <a:cs typeface="Constanti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xfrm>
            <a:off x="3003550" y="1034541"/>
            <a:ext cx="3281045" cy="788035"/>
          </a:xfrm>
          <a:prstGeom prst="rect">
            <a:avLst/>
          </a:prstGeom>
        </p:spPr>
        <p:txBody>
          <a:bodyPr vert="horz" wrap="square" lIns="0" tIns="13335" rIns="0" bIns="0" rtlCol="0">
            <a:spAutoFit/>
          </a:bodyPr>
          <a:lstStyle/>
          <a:p>
            <a:pPr marL="12700">
              <a:lnSpc>
                <a:spcPct val="100000"/>
              </a:lnSpc>
              <a:spcBef>
                <a:spcPts val="105"/>
              </a:spcBef>
            </a:pPr>
            <a:r>
              <a:rPr sz="5000" spc="-5" dirty="0"/>
              <a:t>CONTINUED</a:t>
            </a:r>
            <a:endParaRPr sz="5000"/>
          </a:p>
        </p:txBody>
      </p:sp>
      <p:sp>
        <p:nvSpPr>
          <p:cNvPr id="8" name="object 8"/>
          <p:cNvSpPr txBox="1"/>
          <p:nvPr/>
        </p:nvSpPr>
        <p:spPr>
          <a:xfrm>
            <a:off x="535940" y="1907794"/>
            <a:ext cx="7831455" cy="4008754"/>
          </a:xfrm>
          <a:prstGeom prst="rect">
            <a:avLst/>
          </a:prstGeom>
        </p:spPr>
        <p:txBody>
          <a:bodyPr vert="horz" wrap="square" lIns="0" tIns="57785" rIns="0" bIns="0" rtlCol="0">
            <a:spAutoFit/>
          </a:bodyPr>
          <a:lstStyle/>
          <a:p>
            <a:pPr marL="286385" marR="366395" indent="-274320">
              <a:lnSpc>
                <a:spcPts val="2810"/>
              </a:lnSpc>
              <a:spcBef>
                <a:spcPts val="455"/>
              </a:spcBef>
              <a:buClr>
                <a:srgbClr val="0AD0D9"/>
              </a:buClr>
              <a:buSzPct val="94230"/>
              <a:buFont typeface="Wingdings 2"/>
              <a:buChar char=""/>
              <a:tabLst>
                <a:tab pos="287020" algn="l"/>
              </a:tabLst>
            </a:pPr>
            <a:r>
              <a:rPr sz="2600" dirty="0">
                <a:latin typeface="Constantia"/>
                <a:cs typeface="Constantia"/>
              </a:rPr>
              <a:t>A</a:t>
            </a:r>
            <a:r>
              <a:rPr sz="2600" spc="-125" dirty="0">
                <a:latin typeface="Constantia"/>
                <a:cs typeface="Constantia"/>
              </a:rPr>
              <a:t> </a:t>
            </a:r>
            <a:r>
              <a:rPr sz="2600" spc="-10" dirty="0">
                <a:latin typeface="Constantia"/>
                <a:cs typeface="Constantia"/>
              </a:rPr>
              <a:t>concise</a:t>
            </a:r>
            <a:r>
              <a:rPr sz="2600" spc="-85" dirty="0">
                <a:latin typeface="Constantia"/>
                <a:cs typeface="Constantia"/>
              </a:rPr>
              <a:t> </a:t>
            </a:r>
            <a:r>
              <a:rPr sz="2600" spc="-15" dirty="0">
                <a:latin typeface="Constantia"/>
                <a:cs typeface="Constantia"/>
              </a:rPr>
              <a:t>message</a:t>
            </a:r>
            <a:r>
              <a:rPr sz="2600" spc="-125" dirty="0">
                <a:latin typeface="Constantia"/>
                <a:cs typeface="Constantia"/>
              </a:rPr>
              <a:t> </a:t>
            </a:r>
            <a:r>
              <a:rPr sz="2600" spc="-25" dirty="0">
                <a:latin typeface="Constantia"/>
                <a:cs typeface="Constantia"/>
              </a:rPr>
              <a:t>saves</a:t>
            </a:r>
            <a:r>
              <a:rPr sz="2600" spc="-114" dirty="0">
                <a:latin typeface="Constantia"/>
                <a:cs typeface="Constantia"/>
              </a:rPr>
              <a:t> </a:t>
            </a:r>
            <a:r>
              <a:rPr sz="2600" spc="-5" dirty="0">
                <a:latin typeface="Constantia"/>
                <a:cs typeface="Constantia"/>
              </a:rPr>
              <a:t>time</a:t>
            </a:r>
            <a:r>
              <a:rPr sz="2600" spc="-140" dirty="0">
                <a:latin typeface="Constantia"/>
                <a:cs typeface="Constantia"/>
              </a:rPr>
              <a:t> </a:t>
            </a:r>
            <a:r>
              <a:rPr sz="2600" dirty="0">
                <a:latin typeface="Constantia"/>
                <a:cs typeface="Constantia"/>
              </a:rPr>
              <a:t>and</a:t>
            </a:r>
            <a:r>
              <a:rPr sz="2600" spc="-70" dirty="0">
                <a:latin typeface="Constantia"/>
                <a:cs typeface="Constantia"/>
              </a:rPr>
              <a:t> </a:t>
            </a:r>
            <a:r>
              <a:rPr sz="2600" spc="-5" dirty="0">
                <a:latin typeface="Constantia"/>
                <a:cs typeface="Constantia"/>
              </a:rPr>
              <a:t>expense</a:t>
            </a:r>
            <a:r>
              <a:rPr sz="2600" spc="-75" dirty="0">
                <a:latin typeface="Constantia"/>
                <a:cs typeface="Constantia"/>
              </a:rPr>
              <a:t> </a:t>
            </a:r>
            <a:r>
              <a:rPr sz="2600" spc="-10" dirty="0">
                <a:latin typeface="Constantia"/>
                <a:cs typeface="Constantia"/>
              </a:rPr>
              <a:t>for</a:t>
            </a:r>
            <a:r>
              <a:rPr sz="2600" spc="-90" dirty="0">
                <a:latin typeface="Constantia"/>
                <a:cs typeface="Constantia"/>
              </a:rPr>
              <a:t> </a:t>
            </a:r>
            <a:r>
              <a:rPr sz="2600" spc="-5" dirty="0">
                <a:latin typeface="Constantia"/>
                <a:cs typeface="Constantia"/>
              </a:rPr>
              <a:t>both  </a:t>
            </a:r>
            <a:r>
              <a:rPr sz="2600" dirty="0">
                <a:latin typeface="Constantia"/>
                <a:cs typeface="Constantia"/>
              </a:rPr>
              <a:t>sender and</a:t>
            </a:r>
            <a:r>
              <a:rPr sz="2600" spc="-220" dirty="0">
                <a:latin typeface="Constantia"/>
                <a:cs typeface="Constantia"/>
              </a:rPr>
              <a:t> </a:t>
            </a:r>
            <a:r>
              <a:rPr sz="2600" spc="-45" dirty="0">
                <a:latin typeface="Constantia"/>
                <a:cs typeface="Constantia"/>
              </a:rPr>
              <a:t>receiver.</a:t>
            </a:r>
            <a:endParaRPr sz="2600">
              <a:latin typeface="Constantia"/>
              <a:cs typeface="Constantia"/>
            </a:endParaRPr>
          </a:p>
          <a:p>
            <a:pPr marL="286385" marR="5080" indent="-274320">
              <a:lnSpc>
                <a:spcPts val="2810"/>
              </a:lnSpc>
              <a:spcBef>
                <a:spcPts val="620"/>
              </a:spcBef>
              <a:buClr>
                <a:srgbClr val="0AD0D9"/>
              </a:buClr>
              <a:buSzPct val="94230"/>
              <a:buFont typeface="Wingdings 2"/>
              <a:buChar char=""/>
              <a:tabLst>
                <a:tab pos="287020" algn="l"/>
              </a:tabLst>
            </a:pPr>
            <a:r>
              <a:rPr sz="2600" spc="-10" dirty="0">
                <a:latin typeface="Constantia"/>
                <a:cs typeface="Constantia"/>
              </a:rPr>
              <a:t>Conciseness contributes </a:t>
            </a:r>
            <a:r>
              <a:rPr sz="2600" spc="-20" dirty="0">
                <a:latin typeface="Constantia"/>
                <a:cs typeface="Constantia"/>
              </a:rPr>
              <a:t>to </a:t>
            </a:r>
            <a:r>
              <a:rPr sz="2600" dirty="0">
                <a:latin typeface="Constantia"/>
                <a:cs typeface="Constantia"/>
              </a:rPr>
              <a:t>emphasis; </a:t>
            </a:r>
            <a:r>
              <a:rPr sz="2600" spc="-15" dirty="0">
                <a:latin typeface="Constantia"/>
                <a:cs typeface="Constantia"/>
              </a:rPr>
              <a:t>by </a:t>
            </a:r>
            <a:r>
              <a:rPr sz="2600" spc="-5" dirty="0">
                <a:latin typeface="Constantia"/>
                <a:cs typeface="Constantia"/>
              </a:rPr>
              <a:t>eliminating  unnecessary</a:t>
            </a:r>
            <a:r>
              <a:rPr sz="2600" spc="-155" dirty="0">
                <a:latin typeface="Constantia"/>
                <a:cs typeface="Constantia"/>
              </a:rPr>
              <a:t> </a:t>
            </a:r>
            <a:r>
              <a:rPr sz="2600" spc="-20" dirty="0">
                <a:latin typeface="Constantia"/>
                <a:cs typeface="Constantia"/>
              </a:rPr>
              <a:t>words</a:t>
            </a:r>
            <a:r>
              <a:rPr sz="2600" spc="-165" dirty="0">
                <a:latin typeface="Constantia"/>
                <a:cs typeface="Constantia"/>
              </a:rPr>
              <a:t> </a:t>
            </a:r>
            <a:r>
              <a:rPr sz="2600" spc="-25" dirty="0">
                <a:latin typeface="Constantia"/>
                <a:cs typeface="Constantia"/>
              </a:rPr>
              <a:t>you</a:t>
            </a:r>
            <a:r>
              <a:rPr sz="2600" spc="-35" dirty="0">
                <a:latin typeface="Constantia"/>
                <a:cs typeface="Constantia"/>
              </a:rPr>
              <a:t> </a:t>
            </a:r>
            <a:r>
              <a:rPr sz="2600" dirty="0">
                <a:latin typeface="Constantia"/>
                <a:cs typeface="Constantia"/>
              </a:rPr>
              <a:t>let</a:t>
            </a:r>
            <a:r>
              <a:rPr sz="2600" spc="-85" dirty="0">
                <a:latin typeface="Constantia"/>
                <a:cs typeface="Constantia"/>
              </a:rPr>
              <a:t> </a:t>
            </a:r>
            <a:r>
              <a:rPr sz="2600" spc="-5" dirty="0">
                <a:latin typeface="Constantia"/>
                <a:cs typeface="Constantia"/>
              </a:rPr>
              <a:t>important</a:t>
            </a:r>
            <a:r>
              <a:rPr sz="2600" spc="-85" dirty="0">
                <a:latin typeface="Constantia"/>
                <a:cs typeface="Constantia"/>
              </a:rPr>
              <a:t> </a:t>
            </a:r>
            <a:r>
              <a:rPr sz="2600" spc="-5" dirty="0">
                <a:latin typeface="Constantia"/>
                <a:cs typeface="Constantia"/>
              </a:rPr>
              <a:t>ideas</a:t>
            </a:r>
            <a:r>
              <a:rPr sz="2600" spc="-110" dirty="0">
                <a:latin typeface="Constantia"/>
                <a:cs typeface="Constantia"/>
              </a:rPr>
              <a:t> </a:t>
            </a:r>
            <a:r>
              <a:rPr sz="2600" dirty="0">
                <a:latin typeface="Constantia"/>
                <a:cs typeface="Constantia"/>
              </a:rPr>
              <a:t>stand</a:t>
            </a:r>
            <a:r>
              <a:rPr sz="2600" spc="-75" dirty="0">
                <a:latin typeface="Constantia"/>
                <a:cs typeface="Constantia"/>
              </a:rPr>
              <a:t> </a:t>
            </a:r>
            <a:r>
              <a:rPr sz="2600" dirty="0">
                <a:latin typeface="Constantia"/>
                <a:cs typeface="Constantia"/>
              </a:rPr>
              <a:t>out.</a:t>
            </a:r>
            <a:endParaRPr sz="2600">
              <a:latin typeface="Constantia"/>
              <a:cs typeface="Constantia"/>
            </a:endParaRPr>
          </a:p>
          <a:p>
            <a:pPr marL="286385" marR="264160" indent="-274320">
              <a:lnSpc>
                <a:spcPts val="2810"/>
              </a:lnSpc>
              <a:spcBef>
                <a:spcPts val="620"/>
              </a:spcBef>
              <a:buClr>
                <a:srgbClr val="0AD0D9"/>
              </a:buClr>
              <a:buSzPct val="94230"/>
              <a:buFont typeface="Wingdings 2"/>
              <a:buChar char=""/>
              <a:tabLst>
                <a:tab pos="287020" algn="l"/>
              </a:tabLst>
            </a:pPr>
            <a:r>
              <a:rPr sz="2600" dirty="0">
                <a:latin typeface="Constantia"/>
                <a:cs typeface="Constantia"/>
              </a:rPr>
              <a:t>When </a:t>
            </a:r>
            <a:r>
              <a:rPr sz="2600" spc="-10" dirty="0">
                <a:latin typeface="Constantia"/>
                <a:cs typeface="Constantia"/>
              </a:rPr>
              <a:t>combined </a:t>
            </a:r>
            <a:r>
              <a:rPr sz="2600" dirty="0">
                <a:latin typeface="Constantia"/>
                <a:cs typeface="Constantia"/>
              </a:rPr>
              <a:t>with </a:t>
            </a:r>
            <a:r>
              <a:rPr sz="2600" spc="-35" dirty="0">
                <a:latin typeface="Constantia"/>
                <a:cs typeface="Constantia"/>
              </a:rPr>
              <a:t>“you-view”, </a:t>
            </a:r>
            <a:r>
              <a:rPr sz="2600" spc="-10" dirty="0">
                <a:latin typeface="Constantia"/>
                <a:cs typeface="Constantia"/>
              </a:rPr>
              <a:t>concise</a:t>
            </a:r>
            <a:r>
              <a:rPr sz="2600" spc="-390" dirty="0">
                <a:latin typeface="Constantia"/>
                <a:cs typeface="Constantia"/>
              </a:rPr>
              <a:t> </a:t>
            </a:r>
            <a:r>
              <a:rPr sz="2600" spc="-10" dirty="0">
                <a:latin typeface="Constantia"/>
                <a:cs typeface="Constantia"/>
              </a:rPr>
              <a:t>messages  </a:t>
            </a:r>
            <a:r>
              <a:rPr sz="2600" spc="-15" dirty="0">
                <a:latin typeface="Constantia"/>
                <a:cs typeface="Constantia"/>
              </a:rPr>
              <a:t>are more </a:t>
            </a:r>
            <a:r>
              <a:rPr sz="2600" spc="-10" dirty="0">
                <a:latin typeface="Constantia"/>
                <a:cs typeface="Constantia"/>
              </a:rPr>
              <a:t>interesting </a:t>
            </a:r>
            <a:r>
              <a:rPr sz="2600" spc="-20" dirty="0">
                <a:latin typeface="Constantia"/>
                <a:cs typeface="Constantia"/>
              </a:rPr>
              <a:t>to </a:t>
            </a:r>
            <a:r>
              <a:rPr sz="2600" spc="-5" dirty="0">
                <a:latin typeface="Constantia"/>
                <a:cs typeface="Constantia"/>
              </a:rPr>
              <a:t>the</a:t>
            </a:r>
            <a:r>
              <a:rPr sz="2600" spc="-365" dirty="0">
                <a:latin typeface="Constantia"/>
                <a:cs typeface="Constantia"/>
              </a:rPr>
              <a:t> </a:t>
            </a:r>
            <a:r>
              <a:rPr sz="2600" spc="-10" dirty="0">
                <a:latin typeface="Constantia"/>
                <a:cs typeface="Constantia"/>
              </a:rPr>
              <a:t>recipients.</a:t>
            </a:r>
            <a:endParaRPr sz="2600">
              <a:latin typeface="Constantia"/>
              <a:cs typeface="Constantia"/>
            </a:endParaRPr>
          </a:p>
          <a:p>
            <a:pPr marL="287020" indent="-274320">
              <a:lnSpc>
                <a:spcPct val="100000"/>
              </a:lnSpc>
              <a:spcBef>
                <a:spcPts val="270"/>
              </a:spcBef>
              <a:buClr>
                <a:srgbClr val="0AD0D9"/>
              </a:buClr>
              <a:buSzPct val="94230"/>
              <a:buFont typeface="Wingdings 2"/>
              <a:buChar char=""/>
              <a:tabLst>
                <a:tab pos="287020" algn="l"/>
              </a:tabLst>
            </a:pPr>
            <a:r>
              <a:rPr sz="2600" spc="-10" dirty="0">
                <a:latin typeface="Constantia"/>
                <a:cs typeface="Constantia"/>
              </a:rPr>
              <a:t>Conciseness</a:t>
            </a:r>
            <a:r>
              <a:rPr sz="2600" spc="-90" dirty="0">
                <a:latin typeface="Constantia"/>
                <a:cs typeface="Constantia"/>
              </a:rPr>
              <a:t> </a:t>
            </a:r>
            <a:r>
              <a:rPr sz="2600" spc="-5" dirty="0">
                <a:latin typeface="Constantia"/>
                <a:cs typeface="Constantia"/>
              </a:rPr>
              <a:t>includes;</a:t>
            </a:r>
            <a:endParaRPr sz="2600">
              <a:latin typeface="Constantia"/>
              <a:cs typeface="Constantia"/>
            </a:endParaRPr>
          </a:p>
          <a:p>
            <a:pPr marL="652780" lvl="1" indent="-247650">
              <a:lnSpc>
                <a:spcPct val="100000"/>
              </a:lnSpc>
              <a:spcBef>
                <a:spcPts val="300"/>
              </a:spcBef>
              <a:buClr>
                <a:srgbClr val="0E6EC5"/>
              </a:buClr>
              <a:buSzPct val="85416"/>
              <a:buFont typeface="Wingdings"/>
              <a:buChar char=""/>
              <a:tabLst>
                <a:tab pos="653415" algn="l"/>
              </a:tabLst>
            </a:pPr>
            <a:r>
              <a:rPr sz="2400" spc="-10" dirty="0">
                <a:latin typeface="Constantia"/>
                <a:cs typeface="Constantia"/>
              </a:rPr>
              <a:t>eliminate </a:t>
            </a:r>
            <a:r>
              <a:rPr sz="2400" spc="-30" dirty="0">
                <a:latin typeface="Constantia"/>
                <a:cs typeface="Constantia"/>
              </a:rPr>
              <a:t>wordy</a:t>
            </a:r>
            <a:r>
              <a:rPr sz="2400" spc="-240" dirty="0">
                <a:latin typeface="Constantia"/>
                <a:cs typeface="Constantia"/>
              </a:rPr>
              <a:t> </a:t>
            </a:r>
            <a:r>
              <a:rPr sz="2400" spc="-10" dirty="0">
                <a:latin typeface="Constantia"/>
                <a:cs typeface="Constantia"/>
              </a:rPr>
              <a:t>expression</a:t>
            </a:r>
            <a:endParaRPr sz="2400">
              <a:latin typeface="Constantia"/>
              <a:cs typeface="Constantia"/>
            </a:endParaRPr>
          </a:p>
          <a:p>
            <a:pPr marL="652780" lvl="1" indent="-247650">
              <a:lnSpc>
                <a:spcPct val="100000"/>
              </a:lnSpc>
              <a:spcBef>
                <a:spcPts val="290"/>
              </a:spcBef>
              <a:buClr>
                <a:srgbClr val="0E6EC5"/>
              </a:buClr>
              <a:buSzPct val="85416"/>
              <a:buFont typeface="Wingdings"/>
              <a:buChar char=""/>
              <a:tabLst>
                <a:tab pos="653415" algn="l"/>
              </a:tabLst>
            </a:pPr>
            <a:r>
              <a:rPr sz="2400" spc="-5" dirty="0">
                <a:latin typeface="Constantia"/>
                <a:cs typeface="Constantia"/>
              </a:rPr>
              <a:t>Include </a:t>
            </a:r>
            <a:r>
              <a:rPr sz="2400" spc="-10" dirty="0">
                <a:latin typeface="Constantia"/>
                <a:cs typeface="Constantia"/>
              </a:rPr>
              <a:t>only relevant</a:t>
            </a:r>
            <a:r>
              <a:rPr sz="2400" spc="-245" dirty="0">
                <a:latin typeface="Constantia"/>
                <a:cs typeface="Constantia"/>
              </a:rPr>
              <a:t> </a:t>
            </a:r>
            <a:r>
              <a:rPr sz="2400" spc="-5" dirty="0">
                <a:latin typeface="Constantia"/>
                <a:cs typeface="Constantia"/>
              </a:rPr>
              <a:t>material</a:t>
            </a:r>
            <a:endParaRPr sz="2400">
              <a:latin typeface="Constantia"/>
              <a:cs typeface="Constantia"/>
            </a:endParaRPr>
          </a:p>
          <a:p>
            <a:pPr marL="652780" lvl="1" indent="-247650">
              <a:lnSpc>
                <a:spcPct val="100000"/>
              </a:lnSpc>
              <a:spcBef>
                <a:spcPts val="285"/>
              </a:spcBef>
              <a:buClr>
                <a:srgbClr val="0E6EC5"/>
              </a:buClr>
              <a:buSzPct val="85416"/>
              <a:buFont typeface="Wingdings"/>
              <a:buChar char=""/>
              <a:tabLst>
                <a:tab pos="653415" algn="l"/>
              </a:tabLst>
            </a:pPr>
            <a:r>
              <a:rPr sz="2400" spc="-35" dirty="0">
                <a:latin typeface="Constantia"/>
                <a:cs typeface="Constantia"/>
              </a:rPr>
              <a:t>Avoid </a:t>
            </a:r>
            <a:r>
              <a:rPr sz="2400" spc="-5" dirty="0">
                <a:latin typeface="Constantia"/>
                <a:cs typeface="Constantia"/>
              </a:rPr>
              <a:t>unnecessary</a:t>
            </a:r>
            <a:r>
              <a:rPr sz="2400" spc="-105" dirty="0">
                <a:latin typeface="Constantia"/>
                <a:cs typeface="Constantia"/>
              </a:rPr>
              <a:t> </a:t>
            </a:r>
            <a:r>
              <a:rPr sz="2400" spc="-5" dirty="0">
                <a:latin typeface="Constantia"/>
                <a:cs typeface="Constantia"/>
              </a:rPr>
              <a:t>repetition</a:t>
            </a:r>
            <a:endParaRPr sz="2400">
              <a:latin typeface="Constantia"/>
              <a:cs typeface="Constanti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2700" rIns="0" bIns="0" rtlCol="0">
            <a:spAutoFit/>
          </a:bodyPr>
          <a:lstStyle/>
          <a:p>
            <a:pPr marL="2420620" marR="5080" indent="-802005">
              <a:lnSpc>
                <a:spcPct val="100000"/>
              </a:lnSpc>
              <a:spcBef>
                <a:spcPts val="100"/>
              </a:spcBef>
            </a:pPr>
            <a:r>
              <a:rPr spc="-5" dirty="0"/>
              <a:t>ELIMINATE</a:t>
            </a:r>
            <a:r>
              <a:rPr spc="-75" dirty="0"/>
              <a:t> </a:t>
            </a:r>
            <a:r>
              <a:rPr spc="-5" dirty="0"/>
              <a:t>WORDY  </a:t>
            </a:r>
            <a:r>
              <a:rPr dirty="0"/>
              <a:t>EXPRESSION</a:t>
            </a:r>
          </a:p>
        </p:txBody>
      </p:sp>
      <p:sp>
        <p:nvSpPr>
          <p:cNvPr id="8" name="object 8"/>
          <p:cNvSpPr txBox="1"/>
          <p:nvPr/>
        </p:nvSpPr>
        <p:spPr>
          <a:xfrm>
            <a:off x="535940" y="1907794"/>
            <a:ext cx="7846059" cy="4187825"/>
          </a:xfrm>
          <a:prstGeom prst="rect">
            <a:avLst/>
          </a:prstGeom>
        </p:spPr>
        <p:txBody>
          <a:bodyPr vert="horz" wrap="square" lIns="0" tIns="57785" rIns="0" bIns="0" rtlCol="0">
            <a:spAutoFit/>
          </a:bodyPr>
          <a:lstStyle/>
          <a:p>
            <a:pPr marL="286385" marR="5080" indent="-274320">
              <a:lnSpc>
                <a:spcPts val="2810"/>
              </a:lnSpc>
              <a:spcBef>
                <a:spcPts val="455"/>
              </a:spcBef>
              <a:buClr>
                <a:srgbClr val="0AD0D9"/>
              </a:buClr>
              <a:buSzPct val="94230"/>
              <a:buFont typeface="Wingdings 2"/>
              <a:buChar char=""/>
              <a:tabLst>
                <a:tab pos="287020" algn="l"/>
              </a:tabLst>
            </a:pPr>
            <a:r>
              <a:rPr sz="2600" spc="-20" dirty="0">
                <a:latin typeface="Constantia"/>
                <a:cs typeface="Constantia"/>
              </a:rPr>
              <a:t>Use</a:t>
            </a:r>
            <a:r>
              <a:rPr sz="2600" spc="-140" dirty="0">
                <a:latin typeface="Constantia"/>
                <a:cs typeface="Constantia"/>
              </a:rPr>
              <a:t> </a:t>
            </a:r>
            <a:r>
              <a:rPr sz="2600" spc="-5" dirty="0">
                <a:latin typeface="Constantia"/>
                <a:cs typeface="Constantia"/>
              </a:rPr>
              <a:t>single</a:t>
            </a:r>
            <a:r>
              <a:rPr sz="2600" spc="-125" dirty="0">
                <a:latin typeface="Constantia"/>
                <a:cs typeface="Constantia"/>
              </a:rPr>
              <a:t> </a:t>
            </a:r>
            <a:r>
              <a:rPr sz="2600" spc="-25" dirty="0">
                <a:latin typeface="Constantia"/>
                <a:cs typeface="Constantia"/>
              </a:rPr>
              <a:t>word</a:t>
            </a:r>
            <a:r>
              <a:rPr sz="2600" spc="-70" dirty="0">
                <a:latin typeface="Constantia"/>
                <a:cs typeface="Constantia"/>
              </a:rPr>
              <a:t> </a:t>
            </a:r>
            <a:r>
              <a:rPr sz="2600" spc="-5" dirty="0">
                <a:latin typeface="Constantia"/>
                <a:cs typeface="Constantia"/>
              </a:rPr>
              <a:t>substitute</a:t>
            </a:r>
            <a:r>
              <a:rPr sz="2600" spc="-114" dirty="0">
                <a:latin typeface="Constantia"/>
                <a:cs typeface="Constantia"/>
              </a:rPr>
              <a:t> </a:t>
            </a:r>
            <a:r>
              <a:rPr sz="2600" spc="-5" dirty="0">
                <a:latin typeface="Constantia"/>
                <a:cs typeface="Constantia"/>
              </a:rPr>
              <a:t>instead</a:t>
            </a:r>
            <a:r>
              <a:rPr sz="2600" spc="-80" dirty="0">
                <a:latin typeface="Constantia"/>
                <a:cs typeface="Constantia"/>
              </a:rPr>
              <a:t> </a:t>
            </a:r>
            <a:r>
              <a:rPr sz="2600" dirty="0">
                <a:latin typeface="Constantia"/>
                <a:cs typeface="Constantia"/>
              </a:rPr>
              <a:t>of</a:t>
            </a:r>
            <a:r>
              <a:rPr sz="2600" spc="-5" dirty="0">
                <a:latin typeface="Constantia"/>
                <a:cs typeface="Constantia"/>
              </a:rPr>
              <a:t> </a:t>
            </a:r>
            <a:r>
              <a:rPr sz="2600" spc="-10" dirty="0">
                <a:latin typeface="Constantia"/>
                <a:cs typeface="Constantia"/>
              </a:rPr>
              <a:t>phrases</a:t>
            </a:r>
            <a:r>
              <a:rPr sz="2600" spc="-114" dirty="0">
                <a:latin typeface="Constantia"/>
                <a:cs typeface="Constantia"/>
              </a:rPr>
              <a:t> </a:t>
            </a:r>
            <a:r>
              <a:rPr sz="2600" dirty="0">
                <a:latin typeface="Constantia"/>
                <a:cs typeface="Constantia"/>
              </a:rPr>
              <a:t>without  </a:t>
            </a:r>
            <a:r>
              <a:rPr sz="2600" spc="-5" dirty="0">
                <a:latin typeface="Constantia"/>
                <a:cs typeface="Constantia"/>
              </a:rPr>
              <a:t>changing </a:t>
            </a:r>
            <a:r>
              <a:rPr sz="2600" spc="-15" dirty="0">
                <a:latin typeface="Constantia"/>
                <a:cs typeface="Constantia"/>
              </a:rPr>
              <a:t>meaning.</a:t>
            </a:r>
            <a:endParaRPr sz="2600">
              <a:latin typeface="Constantia"/>
              <a:cs typeface="Constantia"/>
            </a:endParaRPr>
          </a:p>
          <a:p>
            <a:pPr marL="225425" algn="ctr">
              <a:lnSpc>
                <a:spcPct val="100000"/>
              </a:lnSpc>
              <a:spcBef>
                <a:spcPts val="330"/>
              </a:spcBef>
            </a:pPr>
            <a:r>
              <a:rPr sz="2600" spc="-5" dirty="0">
                <a:latin typeface="Algerian"/>
                <a:cs typeface="Algerian"/>
              </a:rPr>
              <a:t>EXAMPLE</a:t>
            </a:r>
            <a:endParaRPr sz="2600">
              <a:latin typeface="Algerian"/>
              <a:cs typeface="Algerian"/>
            </a:endParaRPr>
          </a:p>
          <a:p>
            <a:pPr marL="287020" indent="-274320">
              <a:lnSpc>
                <a:spcPct val="100000"/>
              </a:lnSpc>
              <a:spcBef>
                <a:spcPts val="254"/>
              </a:spcBef>
              <a:buClr>
                <a:srgbClr val="0AD0D9"/>
              </a:buClr>
              <a:buSzPct val="94230"/>
              <a:buFont typeface="Wingdings"/>
              <a:buChar char=""/>
              <a:tabLst>
                <a:tab pos="287020" algn="l"/>
              </a:tabLst>
            </a:pPr>
            <a:r>
              <a:rPr sz="2600" b="1" spc="-40" dirty="0">
                <a:latin typeface="Constantia"/>
                <a:cs typeface="Constantia"/>
              </a:rPr>
              <a:t>Wordy: </a:t>
            </a:r>
            <a:r>
              <a:rPr sz="2600" dirty="0">
                <a:solidFill>
                  <a:srgbClr val="FF0000"/>
                </a:solidFill>
                <a:latin typeface="Constantia"/>
                <a:cs typeface="Constantia"/>
              </a:rPr>
              <a:t>In </a:t>
            </a:r>
            <a:r>
              <a:rPr sz="2600" spc="-5" dirty="0">
                <a:solidFill>
                  <a:srgbClr val="FF0000"/>
                </a:solidFill>
                <a:latin typeface="Constantia"/>
                <a:cs typeface="Constantia"/>
              </a:rPr>
              <a:t>due</a:t>
            </a:r>
            <a:r>
              <a:rPr sz="2600" spc="-240" dirty="0">
                <a:solidFill>
                  <a:srgbClr val="FF0000"/>
                </a:solidFill>
                <a:latin typeface="Constantia"/>
                <a:cs typeface="Constantia"/>
              </a:rPr>
              <a:t> </a:t>
            </a:r>
            <a:r>
              <a:rPr sz="2600" spc="-10" dirty="0">
                <a:solidFill>
                  <a:srgbClr val="FF0000"/>
                </a:solidFill>
                <a:latin typeface="Constantia"/>
                <a:cs typeface="Constantia"/>
              </a:rPr>
              <a:t>course</a:t>
            </a:r>
            <a:endParaRPr sz="2600">
              <a:latin typeface="Constantia"/>
              <a:cs typeface="Constantia"/>
            </a:endParaRPr>
          </a:p>
          <a:p>
            <a:pPr marL="341630">
              <a:lnSpc>
                <a:spcPct val="100000"/>
              </a:lnSpc>
              <a:spcBef>
                <a:spcPts val="310"/>
              </a:spcBef>
            </a:pPr>
            <a:r>
              <a:rPr sz="2600" b="1" spc="-5" dirty="0">
                <a:latin typeface="Constantia"/>
                <a:cs typeface="Constantia"/>
              </a:rPr>
              <a:t>Concise:</a:t>
            </a:r>
            <a:r>
              <a:rPr sz="2600" b="1" spc="-20" dirty="0">
                <a:latin typeface="Constantia"/>
                <a:cs typeface="Constantia"/>
              </a:rPr>
              <a:t> </a:t>
            </a:r>
            <a:r>
              <a:rPr sz="2600" dirty="0">
                <a:latin typeface="Constantia"/>
                <a:cs typeface="Constantia"/>
              </a:rPr>
              <a:t>Soon</a:t>
            </a:r>
            <a:endParaRPr sz="2600">
              <a:latin typeface="Constantia"/>
              <a:cs typeface="Constantia"/>
            </a:endParaRPr>
          </a:p>
          <a:p>
            <a:pPr marL="287020" indent="-274320">
              <a:lnSpc>
                <a:spcPct val="100000"/>
              </a:lnSpc>
              <a:spcBef>
                <a:spcPts val="315"/>
              </a:spcBef>
              <a:buClr>
                <a:srgbClr val="0AD0D9"/>
              </a:buClr>
              <a:buSzPct val="94230"/>
              <a:buFont typeface="Wingdings"/>
              <a:buChar char=""/>
              <a:tabLst>
                <a:tab pos="287020" algn="l"/>
                <a:tab pos="1547495" algn="l"/>
              </a:tabLst>
            </a:pPr>
            <a:r>
              <a:rPr sz="2600" b="1" spc="-40" dirty="0">
                <a:latin typeface="Constantia"/>
                <a:cs typeface="Constantia"/>
              </a:rPr>
              <a:t>Wordy:	</a:t>
            </a:r>
            <a:r>
              <a:rPr sz="2600" dirty="0">
                <a:solidFill>
                  <a:srgbClr val="FF0000"/>
                </a:solidFill>
                <a:latin typeface="Constantia"/>
                <a:cs typeface="Constantia"/>
              </a:rPr>
              <a:t>please </a:t>
            </a:r>
            <a:r>
              <a:rPr sz="2600" spc="10" dirty="0">
                <a:solidFill>
                  <a:srgbClr val="FF0000"/>
                </a:solidFill>
                <a:latin typeface="Constantia"/>
                <a:cs typeface="Constantia"/>
              </a:rPr>
              <a:t>find </a:t>
            </a:r>
            <a:r>
              <a:rPr sz="2600" spc="-10" dirty="0">
                <a:solidFill>
                  <a:srgbClr val="FF0000"/>
                </a:solidFill>
                <a:latin typeface="Constantia"/>
                <a:cs typeface="Constantia"/>
              </a:rPr>
              <a:t>attached </a:t>
            </a:r>
            <a:r>
              <a:rPr sz="2600" spc="-5" dirty="0">
                <a:solidFill>
                  <a:srgbClr val="FF0000"/>
                </a:solidFill>
                <a:latin typeface="Constantia"/>
                <a:cs typeface="Constantia"/>
              </a:rPr>
              <a:t>the </a:t>
            </a:r>
            <a:r>
              <a:rPr sz="2600" dirty="0">
                <a:solidFill>
                  <a:srgbClr val="FF0000"/>
                </a:solidFill>
                <a:latin typeface="Constantia"/>
                <a:cs typeface="Constantia"/>
              </a:rPr>
              <a:t>list</a:t>
            </a:r>
            <a:r>
              <a:rPr sz="2600" spc="-480" dirty="0">
                <a:solidFill>
                  <a:srgbClr val="FF0000"/>
                </a:solidFill>
                <a:latin typeface="Constantia"/>
                <a:cs typeface="Constantia"/>
              </a:rPr>
              <a:t> </a:t>
            </a:r>
            <a:r>
              <a:rPr sz="2600" spc="-25" dirty="0">
                <a:solidFill>
                  <a:srgbClr val="FF0000"/>
                </a:solidFill>
                <a:latin typeface="Constantia"/>
                <a:cs typeface="Constantia"/>
              </a:rPr>
              <a:t>you </a:t>
            </a:r>
            <a:r>
              <a:rPr sz="2600" spc="-10" dirty="0">
                <a:solidFill>
                  <a:srgbClr val="FF0000"/>
                </a:solidFill>
                <a:latin typeface="Constantia"/>
                <a:cs typeface="Constantia"/>
              </a:rPr>
              <a:t>requested.</a:t>
            </a:r>
            <a:endParaRPr sz="2600">
              <a:latin typeface="Constantia"/>
              <a:cs typeface="Constantia"/>
            </a:endParaRPr>
          </a:p>
          <a:p>
            <a:pPr marL="341630">
              <a:lnSpc>
                <a:spcPct val="100000"/>
              </a:lnSpc>
              <a:spcBef>
                <a:spcPts val="310"/>
              </a:spcBef>
            </a:pPr>
            <a:r>
              <a:rPr sz="2600" b="1" spc="-5" dirty="0">
                <a:latin typeface="Constantia"/>
                <a:cs typeface="Constantia"/>
              </a:rPr>
              <a:t>Concise: </a:t>
            </a:r>
            <a:r>
              <a:rPr sz="2600" spc="-5" dirty="0">
                <a:latin typeface="Constantia"/>
                <a:cs typeface="Constantia"/>
              </a:rPr>
              <a:t>The list </a:t>
            </a:r>
            <a:r>
              <a:rPr sz="2600" spc="-25" dirty="0">
                <a:latin typeface="Constantia"/>
                <a:cs typeface="Constantia"/>
              </a:rPr>
              <a:t>you </a:t>
            </a:r>
            <a:r>
              <a:rPr sz="2600" spc="-10" dirty="0">
                <a:latin typeface="Constantia"/>
                <a:cs typeface="Constantia"/>
              </a:rPr>
              <a:t>requested </a:t>
            </a:r>
            <a:r>
              <a:rPr sz="2600" spc="-5" dirty="0">
                <a:latin typeface="Constantia"/>
                <a:cs typeface="Constantia"/>
              </a:rPr>
              <a:t>is</a:t>
            </a:r>
            <a:r>
              <a:rPr sz="2600" spc="-409" dirty="0">
                <a:latin typeface="Constantia"/>
                <a:cs typeface="Constantia"/>
              </a:rPr>
              <a:t> </a:t>
            </a:r>
            <a:r>
              <a:rPr sz="2600" spc="-10" dirty="0">
                <a:latin typeface="Constantia"/>
                <a:cs typeface="Constantia"/>
              </a:rPr>
              <a:t>attached.</a:t>
            </a:r>
            <a:endParaRPr sz="2600">
              <a:latin typeface="Constantia"/>
              <a:cs typeface="Constantia"/>
            </a:endParaRPr>
          </a:p>
          <a:p>
            <a:pPr marL="286385" marR="443865" indent="-274320">
              <a:lnSpc>
                <a:spcPts val="2810"/>
              </a:lnSpc>
              <a:spcBef>
                <a:spcPts val="665"/>
              </a:spcBef>
              <a:buClr>
                <a:srgbClr val="0AD0D9"/>
              </a:buClr>
              <a:buSzPct val="94230"/>
              <a:buFont typeface="Wingdings"/>
              <a:buChar char=""/>
              <a:tabLst>
                <a:tab pos="287020" algn="l"/>
              </a:tabLst>
            </a:pPr>
            <a:r>
              <a:rPr sz="2600" b="1" spc="-40" dirty="0">
                <a:latin typeface="Constantia"/>
                <a:cs typeface="Constantia"/>
              </a:rPr>
              <a:t>Wordy:</a:t>
            </a:r>
            <a:r>
              <a:rPr sz="2600" b="1" spc="-30" dirty="0">
                <a:latin typeface="Constantia"/>
                <a:cs typeface="Constantia"/>
              </a:rPr>
              <a:t> </a:t>
            </a:r>
            <a:r>
              <a:rPr sz="2600" dirty="0">
                <a:solidFill>
                  <a:srgbClr val="FF0000"/>
                </a:solidFill>
                <a:latin typeface="Constantia"/>
                <a:cs typeface="Constantia"/>
              </a:rPr>
              <a:t>She</a:t>
            </a:r>
            <a:r>
              <a:rPr sz="2600" spc="-55" dirty="0">
                <a:solidFill>
                  <a:srgbClr val="FF0000"/>
                </a:solidFill>
                <a:latin typeface="Constantia"/>
                <a:cs typeface="Constantia"/>
              </a:rPr>
              <a:t> </a:t>
            </a:r>
            <a:r>
              <a:rPr sz="2600" spc="-10" dirty="0">
                <a:solidFill>
                  <a:srgbClr val="FF0000"/>
                </a:solidFill>
                <a:latin typeface="Constantia"/>
                <a:cs typeface="Constantia"/>
              </a:rPr>
              <a:t>bought</a:t>
            </a:r>
            <a:r>
              <a:rPr sz="2600" spc="-155" dirty="0">
                <a:solidFill>
                  <a:srgbClr val="FF0000"/>
                </a:solidFill>
                <a:latin typeface="Constantia"/>
                <a:cs typeface="Constantia"/>
              </a:rPr>
              <a:t> </a:t>
            </a:r>
            <a:r>
              <a:rPr sz="2600" spc="-5" dirty="0">
                <a:solidFill>
                  <a:srgbClr val="FF0000"/>
                </a:solidFill>
                <a:latin typeface="Constantia"/>
                <a:cs typeface="Constantia"/>
              </a:rPr>
              <a:t>desks</a:t>
            </a:r>
            <a:r>
              <a:rPr sz="2600" spc="-90" dirty="0">
                <a:solidFill>
                  <a:srgbClr val="FF0000"/>
                </a:solidFill>
                <a:latin typeface="Constantia"/>
                <a:cs typeface="Constantia"/>
              </a:rPr>
              <a:t> </a:t>
            </a:r>
            <a:r>
              <a:rPr sz="2600" spc="-5" dirty="0">
                <a:solidFill>
                  <a:srgbClr val="FF0000"/>
                </a:solidFill>
                <a:latin typeface="Constantia"/>
                <a:cs typeface="Constantia"/>
              </a:rPr>
              <a:t>that</a:t>
            </a:r>
            <a:r>
              <a:rPr sz="2600" spc="-150" dirty="0">
                <a:solidFill>
                  <a:srgbClr val="FF0000"/>
                </a:solidFill>
                <a:latin typeface="Constantia"/>
                <a:cs typeface="Constantia"/>
              </a:rPr>
              <a:t> </a:t>
            </a:r>
            <a:r>
              <a:rPr sz="2600" spc="-15" dirty="0">
                <a:solidFill>
                  <a:srgbClr val="FF0000"/>
                </a:solidFill>
                <a:latin typeface="Constantia"/>
                <a:cs typeface="Constantia"/>
              </a:rPr>
              <a:t>are</a:t>
            </a:r>
            <a:r>
              <a:rPr sz="2600" spc="-125" dirty="0">
                <a:solidFill>
                  <a:srgbClr val="FF0000"/>
                </a:solidFill>
                <a:latin typeface="Constantia"/>
                <a:cs typeface="Constantia"/>
              </a:rPr>
              <a:t> </a:t>
            </a:r>
            <a:r>
              <a:rPr sz="2600" dirty="0">
                <a:solidFill>
                  <a:srgbClr val="FF0000"/>
                </a:solidFill>
                <a:latin typeface="Constantia"/>
                <a:cs typeface="Constantia"/>
              </a:rPr>
              <a:t>of</a:t>
            </a:r>
            <a:r>
              <a:rPr sz="2600" spc="20" dirty="0">
                <a:solidFill>
                  <a:srgbClr val="FF0000"/>
                </a:solidFill>
                <a:latin typeface="Constantia"/>
                <a:cs typeface="Constantia"/>
              </a:rPr>
              <a:t> </a:t>
            </a:r>
            <a:r>
              <a:rPr sz="2600" spc="-5" dirty="0">
                <a:solidFill>
                  <a:srgbClr val="FF0000"/>
                </a:solidFill>
                <a:latin typeface="Constantia"/>
                <a:cs typeface="Constantia"/>
              </a:rPr>
              <a:t>the</a:t>
            </a:r>
            <a:r>
              <a:rPr sz="2600" spc="-135" dirty="0">
                <a:solidFill>
                  <a:srgbClr val="FF0000"/>
                </a:solidFill>
                <a:latin typeface="Constantia"/>
                <a:cs typeface="Constantia"/>
              </a:rPr>
              <a:t> </a:t>
            </a:r>
            <a:r>
              <a:rPr sz="2600" spc="-15" dirty="0">
                <a:solidFill>
                  <a:srgbClr val="FF0000"/>
                </a:solidFill>
                <a:latin typeface="Constantia"/>
                <a:cs typeface="Constantia"/>
              </a:rPr>
              <a:t>executive  </a:t>
            </a:r>
            <a:r>
              <a:rPr sz="2600" spc="-5" dirty="0">
                <a:solidFill>
                  <a:srgbClr val="FF0000"/>
                </a:solidFill>
                <a:latin typeface="Constantia"/>
                <a:cs typeface="Constantia"/>
              </a:rPr>
              <a:t>type</a:t>
            </a:r>
            <a:r>
              <a:rPr sz="2600" spc="-5" dirty="0">
                <a:latin typeface="Constantia"/>
                <a:cs typeface="Constantia"/>
              </a:rPr>
              <a:t>.</a:t>
            </a:r>
            <a:endParaRPr sz="2600">
              <a:latin typeface="Constantia"/>
              <a:cs typeface="Constantia"/>
            </a:endParaRPr>
          </a:p>
          <a:p>
            <a:pPr marL="423545">
              <a:lnSpc>
                <a:spcPct val="100000"/>
              </a:lnSpc>
              <a:spcBef>
                <a:spcPts val="270"/>
              </a:spcBef>
            </a:pPr>
            <a:r>
              <a:rPr sz="2600" b="1" spc="-5" dirty="0">
                <a:latin typeface="Constantia"/>
                <a:cs typeface="Constantia"/>
              </a:rPr>
              <a:t>Concise: </a:t>
            </a:r>
            <a:r>
              <a:rPr sz="2600" dirty="0">
                <a:latin typeface="Constantia"/>
                <a:cs typeface="Constantia"/>
              </a:rPr>
              <a:t>She </a:t>
            </a:r>
            <a:r>
              <a:rPr sz="2600" spc="-5" dirty="0">
                <a:latin typeface="Constantia"/>
                <a:cs typeface="Constantia"/>
              </a:rPr>
              <a:t>bought </a:t>
            </a:r>
            <a:r>
              <a:rPr sz="2600" spc="-15" dirty="0">
                <a:latin typeface="Constantia"/>
                <a:cs typeface="Constantia"/>
              </a:rPr>
              <a:t>executive- </a:t>
            </a:r>
            <a:r>
              <a:rPr sz="2600" spc="-5" dirty="0">
                <a:latin typeface="Constantia"/>
                <a:cs typeface="Constantia"/>
              </a:rPr>
              <a:t>type</a:t>
            </a:r>
            <a:r>
              <a:rPr sz="2600" spc="-420" dirty="0">
                <a:latin typeface="Constantia"/>
                <a:cs typeface="Constantia"/>
              </a:rPr>
              <a:t> </a:t>
            </a:r>
            <a:r>
              <a:rPr sz="2600" spc="-10" dirty="0">
                <a:latin typeface="Constantia"/>
                <a:cs typeface="Constantia"/>
              </a:rPr>
              <a:t>desks.</a:t>
            </a:r>
            <a:endParaRPr sz="2600">
              <a:latin typeface="Constantia"/>
              <a:cs typeface="Constanti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0" y="746"/>
            <a:ext cx="9144000" cy="102742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4400007" y="0"/>
            <a:ext cx="4743992" cy="600077"/>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0" y="0"/>
            <a:ext cx="9091760" cy="1021461"/>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030" y="50927"/>
            <a:ext cx="9146173" cy="904748"/>
          </a:xfrm>
          <a:prstGeom prst="rect">
            <a:avLst/>
          </a:prstGeom>
          <a:blipFill>
            <a:blip r:embed="rId6" cstate="print"/>
            <a:stretch>
              <a:fillRect/>
            </a:stretch>
          </a:blipFill>
        </p:spPr>
        <p:txBody>
          <a:bodyPr wrap="square" lIns="0" tIns="0" rIns="0" bIns="0" rtlCol="0"/>
          <a:lstStyle/>
          <a:p>
            <a:endParaRPr/>
          </a:p>
        </p:txBody>
      </p:sp>
      <p:sp>
        <p:nvSpPr>
          <p:cNvPr id="7" name="object 7"/>
          <p:cNvSpPr txBox="1">
            <a:spLocks noGrp="1"/>
          </p:cNvSpPr>
          <p:nvPr>
            <p:ph type="title"/>
          </p:nvPr>
        </p:nvSpPr>
        <p:spPr>
          <a:prstGeom prst="rect">
            <a:avLst/>
          </a:prstGeom>
        </p:spPr>
        <p:txBody>
          <a:bodyPr vert="horz" wrap="square" lIns="0" tIns="12700" rIns="0" bIns="0" rtlCol="0">
            <a:spAutoFit/>
          </a:bodyPr>
          <a:lstStyle/>
          <a:p>
            <a:pPr marL="2670810" marR="5080" indent="-1951355">
              <a:lnSpc>
                <a:spcPct val="100000"/>
              </a:lnSpc>
              <a:spcBef>
                <a:spcPts val="100"/>
              </a:spcBef>
            </a:pPr>
            <a:r>
              <a:rPr dirty="0"/>
              <a:t>INCLUDE </a:t>
            </a:r>
            <a:r>
              <a:rPr spc="-5" dirty="0"/>
              <a:t>ONLY</a:t>
            </a:r>
            <a:r>
              <a:rPr spc="-95" dirty="0"/>
              <a:t> </a:t>
            </a:r>
            <a:r>
              <a:rPr spc="-5" dirty="0"/>
              <a:t>RELEVANT  MATERIAL</a:t>
            </a:r>
          </a:p>
        </p:txBody>
      </p:sp>
      <p:sp>
        <p:nvSpPr>
          <p:cNvPr id="8" name="object 8"/>
          <p:cNvSpPr txBox="1">
            <a:spLocks noGrp="1"/>
          </p:cNvSpPr>
          <p:nvPr>
            <p:ph idx="1"/>
          </p:nvPr>
        </p:nvSpPr>
        <p:spPr>
          <a:prstGeom prst="rect">
            <a:avLst/>
          </a:prstGeom>
        </p:spPr>
        <p:txBody>
          <a:bodyPr vert="horz" wrap="square" lIns="0" tIns="91440" rIns="0" bIns="0" rtlCol="0">
            <a:spAutoFit/>
          </a:bodyPr>
          <a:lstStyle/>
          <a:p>
            <a:pPr marL="287020" indent="-274320">
              <a:lnSpc>
                <a:spcPct val="100000"/>
              </a:lnSpc>
              <a:spcBef>
                <a:spcPts val="720"/>
              </a:spcBef>
              <a:buClr>
                <a:srgbClr val="0AD0D9"/>
              </a:buClr>
              <a:buSzPct val="94230"/>
              <a:buFont typeface="Wingdings 2"/>
              <a:buChar char=""/>
              <a:tabLst>
                <a:tab pos="287020" algn="l"/>
              </a:tabLst>
            </a:pPr>
            <a:r>
              <a:rPr dirty="0"/>
              <a:t>Stick </a:t>
            </a:r>
            <a:r>
              <a:rPr spc="-20" dirty="0"/>
              <a:t>to </a:t>
            </a:r>
            <a:r>
              <a:rPr spc="-5" dirty="0"/>
              <a:t>the purpose of the</a:t>
            </a:r>
            <a:r>
              <a:rPr spc="-470" dirty="0"/>
              <a:t> </a:t>
            </a:r>
            <a:r>
              <a:rPr spc="-15" dirty="0"/>
              <a:t>message</a:t>
            </a:r>
          </a:p>
          <a:p>
            <a:pPr marL="287020" indent="-274320">
              <a:lnSpc>
                <a:spcPct val="100000"/>
              </a:lnSpc>
              <a:spcBef>
                <a:spcPts val="625"/>
              </a:spcBef>
              <a:buClr>
                <a:srgbClr val="0AD0D9"/>
              </a:buClr>
              <a:buSzPct val="94230"/>
              <a:buFont typeface="Wingdings 2"/>
              <a:buChar char=""/>
              <a:tabLst>
                <a:tab pos="287020" algn="l"/>
              </a:tabLst>
            </a:pPr>
            <a:r>
              <a:rPr spc="-5" dirty="0"/>
              <a:t>Delete </a:t>
            </a:r>
            <a:r>
              <a:rPr spc="-10" dirty="0"/>
              <a:t>irrelevant </a:t>
            </a:r>
            <a:r>
              <a:rPr spc="-20" dirty="0"/>
              <a:t>words </a:t>
            </a:r>
            <a:r>
              <a:rPr dirty="0"/>
              <a:t>and</a:t>
            </a:r>
            <a:r>
              <a:rPr spc="-405" dirty="0"/>
              <a:t> </a:t>
            </a:r>
            <a:r>
              <a:rPr spc="-15" dirty="0"/>
              <a:t>sentences.</a:t>
            </a:r>
          </a:p>
          <a:p>
            <a:pPr marL="287020" indent="-274320">
              <a:lnSpc>
                <a:spcPct val="100000"/>
              </a:lnSpc>
              <a:spcBef>
                <a:spcPts val="625"/>
              </a:spcBef>
              <a:buClr>
                <a:srgbClr val="0AD0D9"/>
              </a:buClr>
              <a:buSzPct val="94230"/>
              <a:buFont typeface="Wingdings 2"/>
              <a:buChar char=""/>
              <a:tabLst>
                <a:tab pos="287020" algn="l"/>
              </a:tabLst>
            </a:pPr>
            <a:r>
              <a:rPr spc="-5" dirty="0"/>
              <a:t>Omit</a:t>
            </a:r>
            <a:r>
              <a:rPr spc="-100" dirty="0"/>
              <a:t> </a:t>
            </a:r>
            <a:r>
              <a:rPr spc="-5" dirty="0"/>
              <a:t>information</a:t>
            </a:r>
            <a:r>
              <a:rPr spc="-125" dirty="0"/>
              <a:t> </a:t>
            </a:r>
            <a:r>
              <a:rPr spc="-5" dirty="0"/>
              <a:t>obvious</a:t>
            </a:r>
            <a:r>
              <a:rPr spc="-120" dirty="0"/>
              <a:t> </a:t>
            </a:r>
            <a:r>
              <a:rPr spc="-20" dirty="0"/>
              <a:t>to</a:t>
            </a:r>
            <a:r>
              <a:rPr spc="-120" dirty="0"/>
              <a:t> </a:t>
            </a:r>
            <a:r>
              <a:rPr spc="-5" dirty="0"/>
              <a:t>the</a:t>
            </a:r>
            <a:r>
              <a:rPr spc="-105" dirty="0"/>
              <a:t> </a:t>
            </a:r>
            <a:r>
              <a:rPr spc="-45" dirty="0"/>
              <a:t>receiver.</a:t>
            </a:r>
          </a:p>
          <a:p>
            <a:pPr marL="286385" marR="5080" indent="-274320">
              <a:lnSpc>
                <a:spcPct val="100000"/>
              </a:lnSpc>
              <a:spcBef>
                <a:spcPts val="625"/>
              </a:spcBef>
              <a:buClr>
                <a:srgbClr val="0AD0D9"/>
              </a:buClr>
              <a:buSzPct val="94230"/>
              <a:buFont typeface="Wingdings 2"/>
              <a:buChar char=""/>
              <a:tabLst>
                <a:tab pos="287020" algn="l"/>
                <a:tab pos="1270000" algn="l"/>
                <a:tab pos="2065655" algn="l"/>
                <a:tab pos="4255770" algn="l"/>
                <a:tab pos="6165850" algn="l"/>
              </a:tabLst>
            </a:pPr>
            <a:r>
              <a:rPr spc="-140" dirty="0"/>
              <a:t>A</a:t>
            </a:r>
            <a:r>
              <a:rPr spc="-60" dirty="0"/>
              <a:t>v</a:t>
            </a:r>
            <a:r>
              <a:rPr dirty="0"/>
              <a:t>o</a:t>
            </a:r>
            <a:r>
              <a:rPr spc="-10" dirty="0"/>
              <a:t>i</a:t>
            </a:r>
            <a:r>
              <a:rPr dirty="0"/>
              <a:t>d	lo</a:t>
            </a:r>
            <a:r>
              <a:rPr spc="-25" dirty="0"/>
              <a:t>n</a:t>
            </a:r>
            <a:r>
              <a:rPr dirty="0"/>
              <a:t>g	</a:t>
            </a:r>
            <a:r>
              <a:rPr spc="-5" dirty="0"/>
              <a:t>i</a:t>
            </a:r>
            <a:r>
              <a:rPr spc="-10" dirty="0"/>
              <a:t>n</a:t>
            </a:r>
            <a:r>
              <a:rPr spc="-5" dirty="0"/>
              <a:t>t</a:t>
            </a:r>
            <a:r>
              <a:rPr spc="-35" dirty="0"/>
              <a:t>r</a:t>
            </a:r>
            <a:r>
              <a:rPr dirty="0"/>
              <a:t>od</a:t>
            </a:r>
            <a:r>
              <a:rPr spc="-10" dirty="0"/>
              <a:t>u</a:t>
            </a:r>
            <a:r>
              <a:rPr spc="-5" dirty="0"/>
              <a:t>ctio</a:t>
            </a:r>
            <a:r>
              <a:rPr spc="-10" dirty="0"/>
              <a:t>n</a:t>
            </a:r>
            <a:r>
              <a:rPr spc="-35" dirty="0"/>
              <a:t>s</a:t>
            </a:r>
            <a:r>
              <a:rPr dirty="0"/>
              <a:t>,	</a:t>
            </a:r>
            <a:r>
              <a:rPr spc="-5" dirty="0"/>
              <a:t>u</a:t>
            </a:r>
            <a:r>
              <a:rPr spc="-15" dirty="0"/>
              <a:t>n</a:t>
            </a:r>
            <a:r>
              <a:rPr spc="-5" dirty="0"/>
              <a:t>ne</a:t>
            </a:r>
            <a:r>
              <a:rPr spc="-55" dirty="0"/>
              <a:t>c</a:t>
            </a:r>
            <a:r>
              <a:rPr dirty="0"/>
              <a:t>essa</a:t>
            </a:r>
            <a:r>
              <a:rPr spc="30" dirty="0"/>
              <a:t>r</a:t>
            </a:r>
            <a:r>
              <a:rPr dirty="0"/>
              <a:t>y	e</a:t>
            </a:r>
            <a:r>
              <a:rPr spc="-30" dirty="0"/>
              <a:t>x</a:t>
            </a:r>
            <a:r>
              <a:rPr dirty="0"/>
              <a:t>pl</a:t>
            </a:r>
            <a:r>
              <a:rPr spc="-10" dirty="0"/>
              <a:t>a</a:t>
            </a:r>
            <a:r>
              <a:rPr spc="-5" dirty="0"/>
              <a:t>nati</a:t>
            </a:r>
            <a:r>
              <a:rPr spc="-25" dirty="0"/>
              <a:t>o</a:t>
            </a:r>
            <a:r>
              <a:rPr spc="-5" dirty="0"/>
              <a:t>n</a:t>
            </a:r>
            <a:r>
              <a:rPr spc="-40" dirty="0"/>
              <a:t>s</a:t>
            </a:r>
            <a:r>
              <a:rPr dirty="0"/>
              <a:t>,  </a:t>
            </a:r>
            <a:r>
              <a:rPr spc="-25" dirty="0"/>
              <a:t>excessive </a:t>
            </a:r>
            <a:r>
              <a:rPr spc="-5" dirty="0"/>
              <a:t>preposition </a:t>
            </a:r>
            <a:r>
              <a:rPr dirty="0"/>
              <a:t>and </a:t>
            </a:r>
            <a:r>
              <a:rPr spc="-10" dirty="0"/>
              <a:t>adjectives</a:t>
            </a:r>
            <a:r>
              <a:rPr spc="-445" dirty="0"/>
              <a:t> </a:t>
            </a:r>
            <a:r>
              <a:rPr spc="-10" dirty="0"/>
              <a:t>etc.</a:t>
            </a:r>
          </a:p>
          <a:p>
            <a:pPr marL="367665" indent="-355600">
              <a:lnSpc>
                <a:spcPct val="100000"/>
              </a:lnSpc>
              <a:spcBef>
                <a:spcPts val="625"/>
              </a:spcBef>
              <a:buClr>
                <a:srgbClr val="0AD0D9"/>
              </a:buClr>
              <a:buSzPct val="94230"/>
              <a:buFont typeface="Wingdings 2"/>
              <a:buChar char=""/>
              <a:tabLst>
                <a:tab pos="367665" algn="l"/>
                <a:tab pos="368300" algn="l"/>
              </a:tabLst>
            </a:pPr>
            <a:r>
              <a:rPr dirty="0"/>
              <a:t>Get</a:t>
            </a:r>
            <a:r>
              <a:rPr spc="-100" dirty="0"/>
              <a:t> </a:t>
            </a:r>
            <a:r>
              <a:rPr spc="-20" dirty="0"/>
              <a:t>to</a:t>
            </a:r>
            <a:r>
              <a:rPr spc="-120" dirty="0"/>
              <a:t> </a:t>
            </a:r>
            <a:r>
              <a:rPr spc="-5" dirty="0"/>
              <a:t>the</a:t>
            </a:r>
            <a:r>
              <a:rPr spc="-60" dirty="0"/>
              <a:t> </a:t>
            </a:r>
            <a:r>
              <a:rPr spc="-5" dirty="0"/>
              <a:t>important</a:t>
            </a:r>
            <a:r>
              <a:rPr spc="-140" dirty="0"/>
              <a:t> </a:t>
            </a:r>
            <a:r>
              <a:rPr spc="-5" dirty="0"/>
              <a:t>point</a:t>
            </a:r>
            <a:r>
              <a:rPr spc="-135" dirty="0"/>
              <a:t> </a:t>
            </a:r>
            <a:r>
              <a:rPr spc="-40" dirty="0"/>
              <a:t>concisely.</a:t>
            </a:r>
          </a:p>
        </p:txBody>
      </p:sp>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13</TotalTime>
  <Words>1188</Words>
  <Application>Microsoft Office PowerPoint</Application>
  <PresentationFormat>On-screen Show (4:3)</PresentationFormat>
  <Paragraphs>208</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Algerian</vt:lpstr>
      <vt:lpstr>Arial</vt:lpstr>
      <vt:lpstr>Century Gothic</vt:lpstr>
      <vt:lpstr>Constantia</vt:lpstr>
      <vt:lpstr>Times New Roman</vt:lpstr>
      <vt:lpstr>Wingdings</vt:lpstr>
      <vt:lpstr>Wingdings 2</vt:lpstr>
      <vt:lpstr>Wingdings 3</vt:lpstr>
      <vt:lpstr>Wisp</vt:lpstr>
      <vt:lpstr>7 C’s  OF COMMUNICATION</vt:lpstr>
      <vt:lpstr>What arE 7C’s oF  Communication</vt:lpstr>
      <vt:lpstr>COMPLETENESS</vt:lpstr>
      <vt:lpstr>Provide All Necessary  Information</vt:lpstr>
      <vt:lpstr>CHECKLIST FOR  COMPLETENESS</vt:lpstr>
      <vt:lpstr>Conciseness</vt:lpstr>
      <vt:lpstr>CONTINUED</vt:lpstr>
      <vt:lpstr>ELIMINATE WORDY  EXPRESSION</vt:lpstr>
      <vt:lpstr>INCLUDE ONLY RELEVANT  MATERIAL</vt:lpstr>
      <vt:lpstr>EXAMPLE</vt:lpstr>
      <vt:lpstr>Consideration</vt:lpstr>
      <vt:lpstr>SPECIFIC WAYS TO INDICATE  CONSIDERATION</vt:lpstr>
      <vt:lpstr>CHECKLIST FOR  CONSIDERATION</vt:lpstr>
      <vt:lpstr>CONCRETENESS</vt:lpstr>
      <vt:lpstr>BENEFITS</vt:lpstr>
      <vt:lpstr>SPECIFIC WAYS TO INDICATE  CONCRETENESS</vt:lpstr>
      <vt:lpstr>CHECKLIST FOR  CONCRETENESS</vt:lpstr>
      <vt:lpstr>CLARITY</vt:lpstr>
      <vt:lpstr>WAYS TO INDICATE CLARITY</vt:lpstr>
      <vt:lpstr>CHOOSE PRECISE, CONCRETE  AND FAMILIAR WORDS</vt:lpstr>
      <vt:lpstr>EXAMPLE</vt:lpstr>
      <vt:lpstr>USE BUSINESS JARGON</vt:lpstr>
      <vt:lpstr>USE EFFECTIVE SENTENCES  AND PARAGRAPHS</vt:lpstr>
      <vt:lpstr>CHECKLIST FOR CLARITY</vt:lpstr>
      <vt:lpstr>COURTESY</vt:lpstr>
      <vt:lpstr>GUIDELINES FOR  GENERATING COURTESY</vt:lpstr>
      <vt:lpstr>BE SINCERELY TACTFUL,THOUGHTFUL  AN APPRECIATIVE</vt:lpstr>
      <vt:lpstr>CHECKLIST FOR COURTESY</vt:lpstr>
      <vt:lpstr>CORRECTNESS</vt:lpstr>
      <vt:lpstr>USE THE RIGHT LEVEL OF  LANGUAGE</vt:lpstr>
      <vt:lpstr>FORMAL LANGUAGE</vt:lpstr>
      <vt:lpstr>INFORMAL LANGUAGE</vt:lpstr>
      <vt:lpstr>SUBSTANDARD LANGUAGE</vt:lpstr>
      <vt:lpstr>CHECK ACCURACY OF FIGURES,  FACTS AND WORDS</vt:lpstr>
      <vt:lpstr>MAINTAIN ACCEPTABLE  WRITING MECHANICS</vt:lpstr>
      <vt:lpstr>CHECKLIST FOR CORRECTNESS</vt:lpstr>
      <vt:lpstr>Variations throughout the years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C’s  OF COMMUNICATION</dc:title>
  <cp:lastModifiedBy>Ch Umair</cp:lastModifiedBy>
  <cp:revision>6</cp:revision>
  <dcterms:created xsi:type="dcterms:W3CDTF">2019-05-24T07:32:35Z</dcterms:created>
  <dcterms:modified xsi:type="dcterms:W3CDTF">2019-05-24T08:51:55Z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2013-12-17T00:00:00Z</vt:filetime>
  </property>
  <property fmtid="{D5CDD505-2E9C-101B-9397-08002B2CF9AE}" pid="3" name="Creator">
    <vt:lpwstr>Microsoft® Office PowerPoint® 2007</vt:lpwstr>
  </property>
  <property fmtid="{D5CDD505-2E9C-101B-9397-08002B2CF9AE}" pid="4" name="LastSaved">
    <vt:filetime>2019-05-24T00:00:00Z</vt:filetime>
  </property>
</Properties>
</file>